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691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DDE0F1-FD68-4019-A1B2-80F5B951E81D}" v="5" dt="2019-12-02T11:49:17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2292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Zhu" userId="969bb495ba97814c" providerId="LiveId" clId="{F3779273-A0AF-4AB0-9772-DA3FDC779D35}"/>
    <pc:docChg chg="undo custSel modSld">
      <pc:chgData name="Hannah Zhu" userId="969bb495ba97814c" providerId="LiveId" clId="{F3779273-A0AF-4AB0-9772-DA3FDC779D35}" dt="2019-12-02T11:49:26.641" v="252" actId="113"/>
      <pc:docMkLst>
        <pc:docMk/>
      </pc:docMkLst>
      <pc:sldChg chg="addSp modSp">
        <pc:chgData name="Hannah Zhu" userId="969bb495ba97814c" providerId="LiveId" clId="{F3779273-A0AF-4AB0-9772-DA3FDC779D35}" dt="2019-12-02T11:49:26.641" v="252" actId="113"/>
        <pc:sldMkLst>
          <pc:docMk/>
          <pc:sldMk cId="158571926" sldId="256"/>
        </pc:sldMkLst>
        <pc:spChg chg="add mod">
          <ac:chgData name="Hannah Zhu" userId="969bb495ba97814c" providerId="LiveId" clId="{F3779273-A0AF-4AB0-9772-DA3FDC779D35}" dt="2019-12-02T11:49:26.641" v="252" actId="113"/>
          <ac:spMkLst>
            <pc:docMk/>
            <pc:sldMk cId="158571926" sldId="256"/>
            <ac:spMk id="56" creationId="{09A3451A-053A-42FE-9035-ADFFB35E874A}"/>
          </ac:spMkLst>
        </pc:spChg>
        <pc:picChg chg="mod">
          <ac:chgData name="Hannah Zhu" userId="969bb495ba97814c" providerId="LiveId" clId="{F3779273-A0AF-4AB0-9772-DA3FDC779D35}" dt="2019-12-02T11:45:39.690" v="1" actId="1076"/>
          <ac:picMkLst>
            <pc:docMk/>
            <pc:sldMk cId="158571926" sldId="256"/>
            <ac:picMk id="27" creationId="{F6B4E57D-C662-4F2E-8D76-F106432C3675}"/>
          </ac:picMkLst>
        </pc:picChg>
        <pc:picChg chg="add mod">
          <ac:chgData name="Hannah Zhu" userId="969bb495ba97814c" providerId="LiveId" clId="{F3779273-A0AF-4AB0-9772-DA3FDC779D35}" dt="2019-12-02T11:46:02.997" v="9" actId="1036"/>
          <ac:picMkLst>
            <pc:docMk/>
            <pc:sldMk cId="158571926" sldId="256"/>
            <ac:picMk id="36" creationId="{D1770E82-87F5-4F74-A976-D02C9B2C75A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24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19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55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04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90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4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05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45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13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95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35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46D4C-10AD-4828-B2C7-E00E0A48E5B7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DF29-DF3C-41C2-8485-92E1B58A1D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741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://www.healthystart.nhs.uk/" TargetMode="External"/><Relationship Id="rId18" Type="http://schemas.openxmlformats.org/officeDocument/2006/relationships/image" Target="../media/image9.jpg"/><Relationship Id="rId26" Type="http://schemas.openxmlformats.org/officeDocument/2006/relationships/hyperlink" Target="http://www.lambeth.gov.uk/children-young-people-and-families" TargetMode="External"/><Relationship Id="rId3" Type="http://schemas.openxmlformats.org/officeDocument/2006/relationships/image" Target="../media/image1.jpeg"/><Relationship Id="rId21" Type="http://schemas.openxmlformats.org/officeDocument/2006/relationships/hyperlink" Target="http://www.scope.org.uk/services" TargetMode="External"/><Relationship Id="rId34" Type="http://schemas.openxmlformats.org/officeDocument/2006/relationships/hyperlink" Target="http://www.evelinalondon.nhs.uk/chathealth" TargetMode="External"/><Relationship Id="rId7" Type="http://schemas.openxmlformats.org/officeDocument/2006/relationships/hyperlink" Target="http://www.nationaldebtline.co.uk/" TargetMode="External"/><Relationship Id="rId12" Type="http://schemas.openxmlformats.org/officeDocument/2006/relationships/image" Target="../media/image7.png"/><Relationship Id="rId17" Type="http://schemas.openxmlformats.org/officeDocument/2006/relationships/hyperlink" Target="https://norwoodbrixton.foodbank.org.uk/" TargetMode="External"/><Relationship Id="rId25" Type="http://schemas.openxmlformats.org/officeDocument/2006/relationships/hyperlink" Target="http://www.kooth.com/" TargetMode="External"/><Relationship Id="rId33" Type="http://schemas.openxmlformats.org/officeDocument/2006/relationships/hyperlink" Target="https://www.lambeth.gov.uk/ready-steady-go" TargetMode="External"/><Relationship Id="rId2" Type="http://schemas.openxmlformats.org/officeDocument/2006/relationships/hyperlink" Target="http://www.caml.org.uk/" TargetMode="External"/><Relationship Id="rId16" Type="http://schemas.openxmlformats.org/officeDocument/2006/relationships/hyperlink" Target="http://www.england.shelter.org.uk/" TargetMode="External"/><Relationship Id="rId20" Type="http://schemas.openxmlformats.org/officeDocument/2006/relationships/image" Target="../media/image10.png"/><Relationship Id="rId29" Type="http://schemas.openxmlformats.org/officeDocument/2006/relationships/hyperlink" Target="http://www.homestartlambeth.co.uk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jpeg"/><Relationship Id="rId24" Type="http://schemas.openxmlformats.org/officeDocument/2006/relationships/image" Target="../media/image13.png"/><Relationship Id="rId32" Type="http://schemas.openxmlformats.org/officeDocument/2006/relationships/image" Target="../media/image16.png"/><Relationship Id="rId5" Type="http://schemas.openxmlformats.org/officeDocument/2006/relationships/hyperlink" Target="http://www.lambeth.gov.uk/benefits-and-council-tax/housing-benefit/get-benefits-advice" TargetMode="External"/><Relationship Id="rId15" Type="http://schemas.openxmlformats.org/officeDocument/2006/relationships/hyperlink" Target="http://www.lambethlarder.org/" TargetMode="External"/><Relationship Id="rId23" Type="http://schemas.openxmlformats.org/officeDocument/2006/relationships/image" Target="../media/image12.emf"/><Relationship Id="rId28" Type="http://schemas.openxmlformats.org/officeDocument/2006/relationships/hyperlink" Target="http://www.themix.org/" TargetMode="External"/><Relationship Id="rId36" Type="http://schemas.openxmlformats.org/officeDocument/2006/relationships/hyperlink" Target="http://www.evelinalondon.nhs.uk/parentline" TargetMode="External"/><Relationship Id="rId10" Type="http://schemas.openxmlformats.org/officeDocument/2006/relationships/image" Target="../media/image5.png"/><Relationship Id="rId19" Type="http://schemas.openxmlformats.org/officeDocument/2006/relationships/hyperlink" Target="http://www.maytree-nursery.lambeth.sch.uk/" TargetMode="External"/><Relationship Id="rId31" Type="http://schemas.openxmlformats.org/officeDocument/2006/relationships/hyperlink" Target="http://www.leaplambeth.org.uk/" TargetMode="External"/><Relationship Id="rId4" Type="http://schemas.openxmlformats.org/officeDocument/2006/relationships/image" Target="../media/image2.jpeg"/><Relationship Id="rId9" Type="http://schemas.openxmlformats.org/officeDocument/2006/relationships/hyperlink" Target="http://www.stepchange.org/" TargetMode="External"/><Relationship Id="rId14" Type="http://schemas.openxmlformats.org/officeDocument/2006/relationships/image" Target="../media/image8.jpeg"/><Relationship Id="rId22" Type="http://schemas.openxmlformats.org/officeDocument/2006/relationships/image" Target="../media/image11.jpeg"/><Relationship Id="rId27" Type="http://schemas.openxmlformats.org/officeDocument/2006/relationships/image" Target="../media/image14.emf"/><Relationship Id="rId30" Type="http://schemas.openxmlformats.org/officeDocument/2006/relationships/image" Target="../media/image15.png"/><Relationship Id="rId3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60413" y="946104"/>
            <a:ext cx="6508947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Here’s a selection of resources to help your family with income support (money, debt), essentials </a:t>
            </a:r>
            <a:r>
              <a:rPr lang="en-GB" sz="11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(food</a:t>
            </a:r>
            <a:r>
              <a:rPr lang="en-GB" sz="11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, healthy eating, housing) </a:t>
            </a:r>
            <a:r>
              <a:rPr lang="en-GB" sz="11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and staying healthy. </a:t>
            </a:r>
            <a:r>
              <a:rPr lang="en-GB" sz="11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See below for </a:t>
            </a:r>
            <a:r>
              <a:rPr lang="en-GB" sz="11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local and </a:t>
            </a:r>
            <a:r>
              <a:rPr lang="en-GB" sz="11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online resources for mental </a:t>
            </a:r>
            <a:r>
              <a:rPr lang="en-GB" sz="11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health, </a:t>
            </a:r>
            <a:r>
              <a:rPr lang="en-GB" sz="11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relationships, confidential life advice and much more for your family’s health and wellbeing. Please access services via telephone or online first due to COVID-19 as opening times may be subject to change. </a:t>
            </a:r>
            <a:endParaRPr lang="en-US" sz="1100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389" y="1696741"/>
            <a:ext cx="6635750" cy="2600325"/>
          </a:xfrm>
          <a:prstGeom prst="rect">
            <a:avLst/>
          </a:prstGeom>
          <a:solidFill>
            <a:srgbClr val="FFFFFF"/>
          </a:solidFill>
          <a:ln w="31750" algn="in">
            <a:solidFill>
              <a:srgbClr val="4F81BD"/>
            </a:solidFill>
            <a:miter lim="800000"/>
            <a:headEnd/>
            <a:tailEnd/>
          </a:ln>
          <a:effectLst>
            <a:outerShdw dist="107763" dir="2700000" algn="ctr" rotWithShape="0">
              <a:srgbClr val="868686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270360" y="1896925"/>
            <a:ext cx="3048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GB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0504D">
                        <a:gamma/>
                        <a:tint val="28627"/>
                        <a:invGamma/>
                      </a:srgbClr>
                    </a:gs>
                    <a:gs pos="100000">
                      <a:srgbClr val="C0504D"/>
                    </a:gs>
                  </a:gsLst>
                  <a:lin ang="54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1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71565" y="1866786"/>
            <a:ext cx="2308225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Income support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246000" y="3380307"/>
            <a:ext cx="1142481" cy="91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For advice on benefits, money, housing.</a:t>
            </a:r>
            <a:endParaRPr lang="en-GB" sz="10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Tel</a:t>
            </a:r>
            <a:r>
              <a:rPr lang="en-GB" sz="10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: 0800 254 0298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>
                <a:solidFill>
                  <a:srgbClr val="000000"/>
                </a:solidFill>
                <a:latin typeface="Calibri" pitchFamily="34" charset="0"/>
                <a:cs typeface="Arial" pitchFamily="34" charset="0"/>
                <a:hlinkClick r:id="rId2"/>
              </a:rPr>
              <a:t>www.caml.org.uk</a:t>
            </a:r>
            <a:r>
              <a:rPr lang="en-GB" sz="10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</a:t>
            </a:r>
            <a:endParaRPr kumimoji="0" 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50" name="Picture 26" descr="Citizens advi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29" y="3493781"/>
            <a:ext cx="621788" cy="63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53" name="Picture 29" descr="billhle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04" y="2987411"/>
            <a:ext cx="19812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5025012" y="3198227"/>
            <a:ext cx="1008062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www.billhelp.uk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WordArt 31"/>
          <p:cNvSpPr>
            <a:spLocks noChangeArrowheads="1" noChangeShapeType="1" noTextEdit="1"/>
          </p:cNvSpPr>
          <p:nvPr/>
        </p:nvSpPr>
        <p:spPr bwMode="auto">
          <a:xfrm>
            <a:off x="160413" y="224780"/>
            <a:ext cx="6076900" cy="715227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GB" sz="3600" b="1" i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0504D">
                        <a:gamma/>
                        <a:tint val="28627"/>
                        <a:invGamma/>
                      </a:srgbClr>
                    </a:gs>
                    <a:gs pos="100000">
                      <a:srgbClr val="C0504D"/>
                    </a:gs>
                  </a:gsLst>
                  <a:lin ang="54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1-2-3 fam</a:t>
            </a:r>
            <a:r>
              <a:rPr lang="en-GB" sz="3600" b="1" i="1" kern="1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0504D">
                        <a:gamma/>
                        <a:tint val="28627"/>
                        <a:invGamma/>
                      </a:srgbClr>
                    </a:gs>
                    <a:gs pos="100000">
                      <a:srgbClr val="C0504D"/>
                    </a:gs>
                  </a:gsLst>
                  <a:lin ang="54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ily wellbeing</a:t>
            </a:r>
            <a:endParaRPr lang="en-GB" sz="3600" b="1" i="1" kern="10" spc="0" dirty="0">
              <a:ln w="127">
                <a:solidFill>
                  <a:srgbClr val="C0504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C0504D">
                      <a:gamma/>
                      <a:tint val="28627"/>
                      <a:invGamma/>
                    </a:srgbClr>
                  </a:gs>
                  <a:gs pos="100000">
                    <a:srgbClr val="C0504D"/>
                  </a:gs>
                </a:gsLst>
                <a:lin ang="5400000" scaled="1"/>
              </a:gradFill>
              <a:effectLst>
                <a:outerShdw dist="29783" dir="3885598" algn="ctr" rotWithShape="0">
                  <a:srgbClr val="00000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0C23D18D-58ED-44EE-85B0-AE015058F1ED}"/>
              </a:ext>
            </a:extLst>
          </p:cNvPr>
          <p:cNvSpPr txBox="1"/>
          <p:nvPr/>
        </p:nvSpPr>
        <p:spPr>
          <a:xfrm>
            <a:off x="3932813" y="3323366"/>
            <a:ext cx="2669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" dirty="0"/>
          </a:p>
          <a:p>
            <a:r>
              <a:rPr lang="en-GB" sz="1000" b="1" dirty="0" smtClean="0"/>
              <a:t>Every Pound Counts </a:t>
            </a:r>
            <a:r>
              <a:rPr lang="en-GB" sz="1000" dirty="0" smtClean="0"/>
              <a:t>– advice on benefits</a:t>
            </a:r>
          </a:p>
          <a:p>
            <a:r>
              <a:rPr lang="en-GB" sz="1000" b="1" dirty="0"/>
              <a:t>Tel: 020 7926 </a:t>
            </a:r>
            <a:r>
              <a:rPr lang="en-GB" sz="1000" b="1" dirty="0" smtClean="0"/>
              <a:t>5555</a:t>
            </a:r>
            <a:endParaRPr lang="en-GB" sz="1000" dirty="0" smtClean="0"/>
          </a:p>
          <a:p>
            <a:r>
              <a:rPr lang="en-GB" sz="1000" u="sng" dirty="0">
                <a:hlinkClick r:id="rId5" tooltip="Every Pound Counts Lambeth"/>
              </a:rPr>
              <a:t>http://</a:t>
            </a:r>
            <a:r>
              <a:rPr lang="en-GB" sz="1000" u="sng" dirty="0" smtClean="0">
                <a:hlinkClick r:id="rId5" tooltip="Every Pound Counts Lambeth"/>
              </a:rPr>
              <a:t>www.lambeth.gov.uk/benefits-and-council-tax/housing-benefit/get-benefits-advice</a:t>
            </a:r>
            <a:endParaRPr lang="en-GB" sz="1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288" y="1912591"/>
            <a:ext cx="10668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3147060" y="2430870"/>
            <a:ext cx="17491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Free helpline: 0800 808 4000</a:t>
            </a:r>
          </a:p>
          <a:p>
            <a:r>
              <a:rPr lang="en-US" sz="1000" dirty="0">
                <a:hlinkClick r:id="rId7"/>
              </a:rPr>
              <a:t>www.nationaldebtline.co.uk</a:t>
            </a:r>
            <a:r>
              <a:rPr lang="en-US" sz="1000" dirty="0"/>
              <a:t> 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76" y="1951223"/>
            <a:ext cx="1380792" cy="48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5022650" y="2288041"/>
            <a:ext cx="15056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Free debt </a:t>
            </a:r>
            <a:r>
              <a:rPr lang="en-US" sz="1000" dirty="0" smtClean="0"/>
              <a:t>advice</a:t>
            </a:r>
            <a:endParaRPr lang="en-US" sz="1000" dirty="0"/>
          </a:p>
          <a:p>
            <a:r>
              <a:rPr lang="en-US" sz="1000" b="1" dirty="0"/>
              <a:t>Tel: 0800 138 1111 </a:t>
            </a:r>
            <a:endParaRPr lang="en-US" sz="1000" b="1" dirty="0" smtClean="0"/>
          </a:p>
          <a:p>
            <a:r>
              <a:rPr lang="en-US" sz="1000" dirty="0">
                <a:hlinkClick r:id="rId9"/>
              </a:rPr>
              <a:t>www.stepchange.org</a:t>
            </a:r>
            <a:endParaRPr lang="en-US" sz="10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76389" y="4376936"/>
            <a:ext cx="6635750" cy="2601912"/>
            <a:chOff x="76389" y="4411929"/>
            <a:chExt cx="6635750" cy="2601912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76389" y="4411929"/>
              <a:ext cx="6635750" cy="2601912"/>
            </a:xfrm>
            <a:prstGeom prst="rect">
              <a:avLst/>
            </a:prstGeom>
            <a:solidFill>
              <a:srgbClr val="FFFFFF"/>
            </a:solidFill>
            <a:ln w="31750" algn="in">
              <a:solidFill>
                <a:srgbClr val="4F81BD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68686">
                  <a:alpha val="50000"/>
                </a:srgbClr>
              </a:outerShdw>
            </a:effec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295761" y="4673988"/>
              <a:ext cx="304800" cy="6477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en-GB" sz="3600" b="1" kern="10" spc="0" dirty="0">
                  <a:ln w="127">
                    <a:solidFill>
                      <a:srgbClr val="C0504D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C0504D">
                          <a:gamma/>
                          <a:tint val="28627"/>
                          <a:invGamma/>
                        </a:srgbClr>
                      </a:gs>
                      <a:gs pos="100000">
                        <a:srgbClr val="C0504D"/>
                      </a:gs>
                    </a:gsLst>
                    <a:lin ang="5400000" scaled="1"/>
                  </a:gradFill>
                  <a:effectLst>
                    <a:outerShdw dist="29783" dir="3885598" algn="ctr" rotWithShape="0">
                      <a:srgbClr val="000000">
                        <a:alpha val="50000"/>
                      </a:srgbClr>
                    </a:outerShdw>
                  </a:effectLst>
                  <a:latin typeface="Arial Black"/>
                </a:rPr>
                <a:t>2</a:t>
              </a: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654535" y="4658364"/>
              <a:ext cx="2306638" cy="31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Provide essentials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10"/>
            <a:srcRect l="17450" t="11860" r="71000" b="77377"/>
            <a:stretch/>
          </p:blipFill>
          <p:spPr>
            <a:xfrm>
              <a:off x="2566553" y="4452352"/>
              <a:ext cx="1372733" cy="71957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609" y="4591620"/>
              <a:ext cx="1089562" cy="431579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5296170" y="4517847"/>
              <a:ext cx="13731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Advice, support, legal services for poor housing/homelessness</a:t>
              </a:r>
              <a:endParaRPr lang="en-GB" sz="1000" b="1" dirty="0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965" y="6229565"/>
              <a:ext cx="912813" cy="462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1086935" y="6046366"/>
              <a:ext cx="118993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/>
                <a:t>Free fruit &amp; veg, milk and vitamins   </a:t>
              </a:r>
              <a:r>
                <a:rPr lang="en-GB" sz="1000" dirty="0">
                  <a:hlinkClick r:id="rId13"/>
                </a:rPr>
                <a:t>www.healthystart.nhs.uk</a:t>
              </a:r>
              <a:r>
                <a:rPr lang="en-GB" sz="1000" dirty="0"/>
                <a:t>  </a:t>
              </a:r>
            </a:p>
            <a:p>
              <a:r>
                <a:rPr lang="en-GB" sz="1000" b="1" dirty="0" smtClean="0"/>
                <a:t>Tel </a:t>
              </a:r>
              <a:r>
                <a:rPr lang="en-GB" sz="1000" b="1" dirty="0"/>
                <a:t>0345 607 6823</a:t>
              </a:r>
            </a:p>
          </p:txBody>
        </p:sp>
        <p:pic>
          <p:nvPicPr>
            <p:cNvPr id="25" name="Picture 24" descr="A picture containing drawing&#10;&#10;Description automatically generated">
              <a:extLst>
                <a:ext uri="{FF2B5EF4-FFF2-40B4-BE49-F238E27FC236}">
                  <a16:creationId xmlns="" xmlns:a16="http://schemas.microsoft.com/office/drawing/2014/main" id="{DBACCAA9-7762-4A0E-817C-C6DDAF24F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833" y="5771102"/>
              <a:ext cx="1392791" cy="770301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="" xmlns:a16="http://schemas.microsoft.com/office/drawing/2014/main" id="{956ECD2D-B1B6-4555-A3D4-155DC149DD3A}"/>
                </a:ext>
              </a:extLst>
            </p:cNvPr>
            <p:cNvSpPr/>
            <p:nvPr/>
          </p:nvSpPr>
          <p:spPr>
            <a:xfrm>
              <a:off x="2312437" y="6505340"/>
              <a:ext cx="192279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/>
                <a:t>Emergency food, help and advice</a:t>
              </a:r>
              <a:endParaRPr lang="en-GB" sz="1000" dirty="0" smtClean="0">
                <a:hlinkClick r:id="rId15"/>
              </a:endParaRPr>
            </a:p>
            <a:p>
              <a:r>
                <a:rPr lang="en-GB" sz="1000" dirty="0" smtClean="0">
                  <a:hlinkClick r:id="rId15"/>
                </a:rPr>
                <a:t>www.lambethlarder.org</a:t>
              </a:r>
              <a:r>
                <a:rPr lang="en-GB" sz="1000" dirty="0" smtClean="0"/>
                <a:t>  </a:t>
              </a:r>
              <a:endParaRPr lang="en-GB" sz="1000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60B86ABD-3A2A-4C62-AF92-1CE619AA3658}"/>
                </a:ext>
              </a:extLst>
            </p:cNvPr>
            <p:cNvSpPr txBox="1"/>
            <p:nvPr/>
          </p:nvSpPr>
          <p:spPr>
            <a:xfrm>
              <a:off x="4653135" y="4990777"/>
              <a:ext cx="19091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>
                  <a:hlinkClick r:id="rId16"/>
                </a:rPr>
                <a:t>www.england.shelter.org.uk</a:t>
              </a:r>
              <a:endParaRPr lang="en-GB" sz="1000" dirty="0" smtClean="0"/>
            </a:p>
            <a:p>
              <a:r>
                <a:rPr lang="en-GB" sz="1000" b="1" dirty="0"/>
                <a:t>Tel: 0808 800 4444</a:t>
              </a:r>
            </a:p>
            <a:p>
              <a:r>
                <a:rPr lang="en-GB" sz="1000" dirty="0" smtClean="0"/>
                <a:t> </a:t>
              </a:r>
              <a:endParaRPr lang="en-GB" sz="1000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0177A43F-5033-45A7-8227-6D27F64BC746}"/>
                </a:ext>
              </a:extLst>
            </p:cNvPr>
            <p:cNvSpPr/>
            <p:nvPr/>
          </p:nvSpPr>
          <p:spPr>
            <a:xfrm>
              <a:off x="2406833" y="4997838"/>
              <a:ext cx="148045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/>
                <a:t>Requires a voucher</a:t>
              </a:r>
            </a:p>
            <a:p>
              <a:r>
                <a:rPr lang="en-GB" sz="1000" u="sng" dirty="0" smtClean="0">
                  <a:solidFill>
                    <a:srgbClr val="0000FF"/>
                  </a:solidFill>
                  <a:hlinkClick r:id="rId17"/>
                </a:rPr>
                <a:t>https</a:t>
              </a:r>
              <a:r>
                <a:rPr lang="en-GB" sz="1000" u="sng" dirty="0">
                  <a:solidFill>
                    <a:srgbClr val="0000FF"/>
                  </a:solidFill>
                  <a:hlinkClick r:id="rId17"/>
                </a:rPr>
                <a:t>://norwoodbrixton.foodbank.org.uk</a:t>
              </a:r>
              <a:r>
                <a:rPr lang="en-GB" sz="1000" u="sng" dirty="0" smtClean="0">
                  <a:solidFill>
                    <a:srgbClr val="0000FF"/>
                  </a:solidFill>
                  <a:hlinkClick r:id="rId17"/>
                </a:rPr>
                <a:t>/</a:t>
              </a:r>
              <a:endParaRPr lang="en-GB" sz="1000" u="sng" dirty="0" smtClean="0">
                <a:solidFill>
                  <a:srgbClr val="0000FF"/>
                </a:solidFill>
              </a:endParaRPr>
            </a:p>
            <a:p>
              <a:r>
                <a:rPr lang="en-GB" sz="1000" b="1" dirty="0" smtClean="0"/>
                <a:t>Tel 07722 </a:t>
              </a:r>
              <a:r>
                <a:rPr lang="en-GB" sz="1000" b="1" dirty="0"/>
                <a:t>121108</a:t>
              </a:r>
            </a:p>
          </p:txBody>
        </p:sp>
        <p:pic>
          <p:nvPicPr>
            <p:cNvPr id="36" name="Picture 35" descr="A picture containing food&#10;&#10;Description automatically generated">
              <a:extLst>
                <a:ext uri="{FF2B5EF4-FFF2-40B4-BE49-F238E27FC236}">
                  <a16:creationId xmlns="" xmlns:a16="http://schemas.microsoft.com/office/drawing/2014/main" id="{D1770E82-87F5-4F74-A976-D02C9B2C7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1926" y="5438709"/>
              <a:ext cx="2274990" cy="485388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09A3451A-053A-42FE-9035-ADFFB35E874A}"/>
                </a:ext>
              </a:extLst>
            </p:cNvPr>
            <p:cNvSpPr/>
            <p:nvPr/>
          </p:nvSpPr>
          <p:spPr>
            <a:xfrm>
              <a:off x="4174204" y="5897431"/>
              <a:ext cx="249515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/>
                <a:t>Family support, getting back to work, courses, stay and play, child development </a:t>
              </a:r>
              <a:r>
                <a:rPr lang="en-GB" sz="1000" dirty="0">
                  <a:sym typeface="Wingdings" panose="05000000000000000000" pitchFamily="2" charset="2"/>
                </a:rPr>
                <a:t></a:t>
              </a:r>
            </a:p>
            <a:p>
              <a:r>
                <a:rPr lang="en-GB" sz="1000" dirty="0">
                  <a:hlinkClick r:id="rId19"/>
                </a:rPr>
                <a:t>www.maytree-nursery.lambeth.sch.uk</a:t>
              </a:r>
              <a:endParaRPr lang="en-GB" sz="1000" dirty="0"/>
            </a:p>
            <a:p>
              <a:r>
                <a:rPr lang="en-GB" sz="1000" dirty="0"/>
                <a:t>4 Allingham Road | London | SW4 8EG</a:t>
              </a:r>
            </a:p>
            <a:p>
              <a:r>
                <a:rPr lang="en-GB" sz="1000" dirty="0"/>
                <a:t>School &amp; Children's Centre </a:t>
              </a:r>
            </a:p>
            <a:p>
              <a:r>
                <a:rPr lang="en-GB" sz="1000" b="1" dirty="0" smtClean="0"/>
                <a:t>Tel </a:t>
              </a:r>
              <a:r>
                <a:rPr lang="en-GB" sz="1000" b="1" dirty="0"/>
                <a:t>020 8671 3298 </a:t>
              </a: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2696" y="2194495"/>
            <a:ext cx="2115495" cy="103031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37599" y="3238790"/>
            <a:ext cx="170168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/>
              <a:t>Family support, employment services, helpline for disabled people. </a:t>
            </a:r>
          </a:p>
          <a:p>
            <a:r>
              <a:rPr lang="en-GB" sz="1000" b="1" dirty="0"/>
              <a:t>Tel: 0808 800 3333</a:t>
            </a:r>
          </a:p>
          <a:p>
            <a:r>
              <a:rPr lang="en-GB" sz="1000" dirty="0">
                <a:hlinkClick r:id="rId21"/>
              </a:rPr>
              <a:t>www.scope.org.uk/services</a:t>
            </a:r>
            <a:r>
              <a:rPr lang="en-GB" sz="1000" dirty="0"/>
              <a:t>  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489" y="3913775"/>
            <a:ext cx="1462450" cy="279073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81323" y="7041232"/>
            <a:ext cx="6635750" cy="2600325"/>
          </a:xfrm>
          <a:prstGeom prst="rect">
            <a:avLst/>
          </a:prstGeom>
          <a:solidFill>
            <a:srgbClr val="FFFFFF"/>
          </a:solidFill>
          <a:ln w="31750" algn="in">
            <a:solidFill>
              <a:srgbClr val="4F81BD"/>
            </a:solidFill>
            <a:miter lim="800000"/>
            <a:headEnd/>
            <a:tailEnd/>
          </a:ln>
          <a:effectLst>
            <a:outerShdw dist="107763" dir="2700000" algn="ctr" rotWithShape="0">
              <a:srgbClr val="868686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30240" y="7163717"/>
            <a:ext cx="2306637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J</a:t>
            </a: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oin in and thrive 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WordArt 15"/>
          <p:cNvSpPr>
            <a:spLocks noChangeArrowheads="1" noChangeShapeType="1" noTextEdit="1"/>
          </p:cNvSpPr>
          <p:nvPr/>
        </p:nvSpPr>
        <p:spPr bwMode="auto">
          <a:xfrm>
            <a:off x="246065" y="7174136"/>
            <a:ext cx="3048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GB" sz="3600" b="1" kern="10" spc="0" dirty="0">
                <a:ln w="127">
                  <a:solidFill>
                    <a:srgbClr val="C0504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C0504D">
                        <a:gamma/>
                        <a:tint val="28627"/>
                        <a:invGamma/>
                      </a:srgbClr>
                    </a:gs>
                    <a:gs pos="100000">
                      <a:srgbClr val="C0504D"/>
                    </a:gs>
                  </a:gsLst>
                  <a:lin ang="5400000" scaled="1"/>
                </a:gradFill>
                <a:effectLst>
                  <a:outerShdw dist="29783" dir="3885598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3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40" y="7619413"/>
            <a:ext cx="1407065" cy="535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5D76B305-C9D7-4075-91CF-1E088A6B47F4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3570" r="10838"/>
          <a:stretch/>
        </p:blipFill>
        <p:spPr>
          <a:xfrm>
            <a:off x="236352" y="8769424"/>
            <a:ext cx="1152129" cy="81693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A58F7B2F-6280-4224-AF71-E97CE7F60254}"/>
              </a:ext>
            </a:extLst>
          </p:cNvPr>
          <p:cNvSpPr txBox="1"/>
          <p:nvPr/>
        </p:nvSpPr>
        <p:spPr>
          <a:xfrm>
            <a:off x="1333772" y="8820898"/>
            <a:ext cx="171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Free, safe, anonymous online mental health and wellbeing support for young people</a:t>
            </a:r>
          </a:p>
          <a:p>
            <a:r>
              <a:rPr lang="en-GB" sz="1000" dirty="0" smtClean="0">
                <a:hlinkClick r:id="rId25"/>
              </a:rPr>
              <a:t>www.kooth.com</a:t>
            </a:r>
            <a:r>
              <a:rPr lang="en-GB" sz="1000" dirty="0" smtClean="0"/>
              <a:t> </a:t>
            </a:r>
            <a:endParaRPr lang="en-GB" sz="1000" dirty="0"/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FB808C56-29D4-46CC-8048-629BE3CFBED7}"/>
              </a:ext>
            </a:extLst>
          </p:cNvPr>
          <p:cNvSpPr/>
          <p:nvPr/>
        </p:nvSpPr>
        <p:spPr>
          <a:xfrm>
            <a:off x="638211" y="5056995"/>
            <a:ext cx="159938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dirty="0" smtClean="0"/>
              <a:t>Advice on Arranging Childcare and Nursery</a:t>
            </a:r>
            <a:endParaRPr lang="en-GB" sz="1000" b="1" dirty="0"/>
          </a:p>
          <a:p>
            <a:r>
              <a:rPr lang="en-GB" sz="1000" dirty="0" smtClean="0">
                <a:hlinkClick r:id="rId26"/>
              </a:rPr>
              <a:t>www.lambeth.gov.uk/children-young-people-and-families</a:t>
            </a:r>
            <a:endParaRPr lang="en-GB" sz="1000" dirty="0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F6B4E57D-C662-4F2E-8D76-F106432C367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332697" y="8841432"/>
            <a:ext cx="992597" cy="672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118" y="8121352"/>
            <a:ext cx="211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Free life advice: money, housing, health, relationships. </a:t>
            </a:r>
            <a:r>
              <a:rPr lang="en-GB" sz="1000" dirty="0">
                <a:hlinkClick r:id="rId28"/>
              </a:rPr>
              <a:t>www.themix.org</a:t>
            </a:r>
            <a:r>
              <a:rPr lang="en-GB" sz="1000" dirty="0"/>
              <a:t>  </a:t>
            </a:r>
            <a:endParaRPr lang="en-GB" sz="1000" dirty="0" smtClean="0"/>
          </a:p>
          <a:p>
            <a:r>
              <a:rPr lang="en-GB" sz="1000" b="1" dirty="0" smtClean="0"/>
              <a:t>Tel </a:t>
            </a:r>
            <a:r>
              <a:rPr lang="en-GB" sz="1000" b="1" dirty="0"/>
              <a:t>0808 808 4994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6A17155E-2531-48DB-AF4B-B24B9DD68B9E}"/>
              </a:ext>
            </a:extLst>
          </p:cNvPr>
          <p:cNvSpPr txBox="1"/>
          <p:nvPr/>
        </p:nvSpPr>
        <p:spPr>
          <a:xfrm>
            <a:off x="4257631" y="8855490"/>
            <a:ext cx="2344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Support and friendship for families from 3</a:t>
            </a:r>
            <a:r>
              <a:rPr lang="en-GB" sz="1000" baseline="30000" dirty="0"/>
              <a:t>rd</a:t>
            </a:r>
            <a:r>
              <a:rPr lang="en-GB" sz="1000" dirty="0"/>
              <a:t> trimester of pregnancy to 5 years old:</a:t>
            </a:r>
          </a:p>
          <a:p>
            <a:r>
              <a:rPr lang="en-GB" sz="1000" b="1" dirty="0" smtClean="0"/>
              <a:t>Tel </a:t>
            </a:r>
            <a:r>
              <a:rPr lang="en-GB" sz="1000" b="1" dirty="0"/>
              <a:t>0207 924 9292</a:t>
            </a:r>
          </a:p>
          <a:p>
            <a:r>
              <a:rPr lang="en-GB" sz="1000" dirty="0">
                <a:hlinkClick r:id="rId29"/>
              </a:rPr>
              <a:t>www.homestartlambeth.co.uk</a:t>
            </a:r>
            <a:r>
              <a:rPr lang="en-GB" sz="1000" dirty="0"/>
              <a:t>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0"/>
          <a:srcRect l="44750" t="6751" r="45738" b="81733"/>
          <a:stretch/>
        </p:blipFill>
        <p:spPr>
          <a:xfrm>
            <a:off x="4371749" y="7307247"/>
            <a:ext cx="720081" cy="49038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6A17155E-2531-48DB-AF4B-B24B9DD68B9E}"/>
              </a:ext>
            </a:extLst>
          </p:cNvPr>
          <p:cNvSpPr txBox="1"/>
          <p:nvPr/>
        </p:nvSpPr>
        <p:spPr>
          <a:xfrm>
            <a:off x="5079315" y="7121552"/>
            <a:ext cx="1662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Support and resources for families with babies and infants :</a:t>
            </a:r>
            <a:endParaRPr lang="en-GB" sz="1000" dirty="0"/>
          </a:p>
          <a:p>
            <a:r>
              <a:rPr lang="en-GB" sz="1000" b="1" dirty="0" smtClean="0"/>
              <a:t>Tel </a:t>
            </a:r>
            <a:r>
              <a:rPr lang="en-GB" sz="1000" b="1" cap="all" dirty="0"/>
              <a:t>020 7582 </a:t>
            </a:r>
            <a:r>
              <a:rPr lang="en-GB" sz="1000" b="1" cap="all" dirty="0" smtClean="0"/>
              <a:t>4182</a:t>
            </a:r>
          </a:p>
          <a:p>
            <a:r>
              <a:rPr lang="en-GB" sz="1000" dirty="0" smtClean="0">
                <a:hlinkClick r:id="rId31"/>
              </a:rPr>
              <a:t>www.leaplambeth.org.uk</a:t>
            </a:r>
            <a:r>
              <a:rPr lang="en-GB" sz="1000" dirty="0">
                <a:hlinkClick r:id="rId31"/>
              </a:rPr>
              <a:t>/</a:t>
            </a:r>
            <a:endParaRPr lang="en-GB" sz="1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2"/>
          <a:srcRect l="67850" t="53733" r="25850" b="36934"/>
          <a:stretch/>
        </p:blipFill>
        <p:spPr>
          <a:xfrm>
            <a:off x="4393309" y="8119374"/>
            <a:ext cx="720081" cy="600067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5091830" y="8076538"/>
            <a:ext cx="1553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Free </a:t>
            </a:r>
            <a:r>
              <a:rPr lang="en-GB" sz="1000" dirty="0" smtClean="0"/>
              <a:t>healthy lifestyle advice</a:t>
            </a:r>
          </a:p>
          <a:p>
            <a:r>
              <a:rPr lang="en-GB" sz="1000" dirty="0">
                <a:hlinkClick r:id="rId33"/>
              </a:rPr>
              <a:t>https://</a:t>
            </a:r>
            <a:r>
              <a:rPr lang="en-GB" sz="1000" dirty="0" smtClean="0">
                <a:hlinkClick r:id="rId33"/>
              </a:rPr>
              <a:t>www.lambeth.gov.uk/ready-steady-go</a:t>
            </a:r>
            <a:endParaRPr lang="en-GB" sz="1000" dirty="0" smtClean="0"/>
          </a:p>
        </p:txBody>
      </p:sp>
      <p:sp>
        <p:nvSpPr>
          <p:cNvPr id="58" name="Text Box 3"/>
          <p:cNvSpPr txBox="1">
            <a:spLocks noChangeArrowheads="1"/>
          </p:cNvSpPr>
          <p:nvPr/>
        </p:nvSpPr>
        <p:spPr bwMode="auto">
          <a:xfrm>
            <a:off x="908721" y="9720163"/>
            <a:ext cx="532859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800" dirty="0"/>
              <a:t>L</a:t>
            </a:r>
            <a:r>
              <a:rPr lang="en-GB" sz="800" dirty="0" smtClean="0"/>
              <a:t>ast </a:t>
            </a:r>
            <a:r>
              <a:rPr lang="en-GB" sz="800" dirty="0"/>
              <a:t>updated 22/03/2020 for use during COVID by Dr Hannah </a:t>
            </a:r>
            <a:r>
              <a:rPr lang="en-GB" sz="800" dirty="0" smtClean="0"/>
              <a:t>Zhu and Dr Emma Dyer, </a:t>
            </a:r>
            <a:r>
              <a:rPr lang="en-GB" sz="800" dirty="0"/>
              <a:t>regular departmental review required</a:t>
            </a:r>
            <a:r>
              <a:rPr lang="en-GB" sz="800" dirty="0" smtClean="0"/>
              <a:t>.</a:t>
            </a:r>
            <a:endParaRPr lang="en-GB" sz="800" dirty="0"/>
          </a:p>
        </p:txBody>
      </p:sp>
      <p:sp>
        <p:nvSpPr>
          <p:cNvPr id="59" name="Rectangle 58"/>
          <p:cNvSpPr/>
          <p:nvPr/>
        </p:nvSpPr>
        <p:spPr>
          <a:xfrm>
            <a:off x="2121493" y="7979658"/>
            <a:ext cx="221892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dirty="0" err="1"/>
              <a:t>ChatHealth</a:t>
            </a:r>
            <a:r>
              <a:rPr lang="en-GB" sz="1000" b="1" dirty="0"/>
              <a:t>: </a:t>
            </a:r>
            <a:r>
              <a:rPr lang="en-GB" sz="1000" dirty="0" smtClean="0"/>
              <a:t>Lambeth </a:t>
            </a:r>
            <a:r>
              <a:rPr lang="en-GB" sz="1000" dirty="0"/>
              <a:t>Young People aged 11-19 can contact a school nurse via text for confidential advice and </a:t>
            </a:r>
            <a:r>
              <a:rPr lang="en-GB" sz="1000" dirty="0" smtClean="0"/>
              <a:t>support. </a:t>
            </a:r>
            <a:r>
              <a:rPr lang="en-GB" sz="1000" b="1" dirty="0" smtClean="0"/>
              <a:t>Tel 07507 </a:t>
            </a:r>
            <a:r>
              <a:rPr lang="en-GB" sz="1000" b="1" dirty="0"/>
              <a:t>332 150                  </a:t>
            </a:r>
            <a:r>
              <a:rPr lang="en-GB" sz="1000" dirty="0" smtClean="0">
                <a:hlinkClick r:id="rId34"/>
              </a:rPr>
              <a:t>www.evelinalondon.nhs.uk/chathealth</a:t>
            </a:r>
            <a:r>
              <a:rPr lang="en-GB" sz="1000" dirty="0" smtClean="0"/>
              <a:t>  </a:t>
            </a:r>
            <a:endParaRPr lang="en-GB" sz="10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481607" y="7113240"/>
            <a:ext cx="1019401" cy="723923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2114495" y="7749650"/>
            <a:ext cx="3429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u="sng" dirty="0">
                <a:hlinkClick r:id="rId36"/>
              </a:rPr>
              <a:t>www.evelinalondon.nhs.uk/parentline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5857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24806</TotalTime>
  <Words>364</Words>
  <Application>Microsoft Office PowerPoint</Application>
  <PresentationFormat>A4 Paper (210x297 mm)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Zhu</dc:creator>
  <cp:lastModifiedBy>User</cp:lastModifiedBy>
  <cp:revision>46</cp:revision>
  <cp:lastPrinted>2019-08-05T18:03:14Z</cp:lastPrinted>
  <dcterms:created xsi:type="dcterms:W3CDTF">2019-04-02T13:04:38Z</dcterms:created>
  <dcterms:modified xsi:type="dcterms:W3CDTF">2020-04-02T16:25:15Z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a7c035b3-9592-40fb-9155-d7240c465f2f</vt:lpwstr>
  </property>
</Properties>
</file>