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74" d="100"/>
          <a:sy n="74" d="100"/>
        </p:scale>
        <p:origin x="4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3A2B5-4361-4142-A3B0-7BDF5F073AA1}" type="datetimeFigureOut">
              <a:rPr lang="en-GB" smtClean="0"/>
              <a:t>13/06/2017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FA7F8-9122-42AC-BAAF-2442527542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7082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3A2B5-4361-4142-A3B0-7BDF5F073AA1}" type="datetimeFigureOut">
              <a:rPr lang="en-GB" smtClean="0"/>
              <a:t>13/06/2017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FA7F8-9122-42AC-BAAF-2442527542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2633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3A2B5-4361-4142-A3B0-7BDF5F073AA1}" type="datetimeFigureOut">
              <a:rPr lang="en-GB" smtClean="0"/>
              <a:t>13/06/2017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FA7F8-9122-42AC-BAAF-2442527542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1625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3A2B5-4361-4142-A3B0-7BDF5F073AA1}" type="datetimeFigureOut">
              <a:rPr lang="en-GB" smtClean="0"/>
              <a:t>13/06/2017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FA7F8-9122-42AC-BAAF-2442527542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3274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3A2B5-4361-4142-A3B0-7BDF5F073AA1}" type="datetimeFigureOut">
              <a:rPr lang="en-GB" smtClean="0"/>
              <a:t>13/06/2017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FA7F8-9122-42AC-BAAF-2442527542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7564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3A2B5-4361-4142-A3B0-7BDF5F073AA1}" type="datetimeFigureOut">
              <a:rPr lang="en-GB" smtClean="0"/>
              <a:t>13/06/2017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FA7F8-9122-42AC-BAAF-2442527542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6972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3A2B5-4361-4142-A3B0-7BDF5F073AA1}" type="datetimeFigureOut">
              <a:rPr lang="en-GB" smtClean="0"/>
              <a:t>13/06/2017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FA7F8-9122-42AC-BAAF-2442527542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9957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3A2B5-4361-4142-A3B0-7BDF5F073AA1}" type="datetimeFigureOut">
              <a:rPr lang="en-GB" smtClean="0"/>
              <a:t>13/06/2017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FA7F8-9122-42AC-BAAF-2442527542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8288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3A2B5-4361-4142-A3B0-7BDF5F073AA1}" type="datetimeFigureOut">
              <a:rPr lang="en-GB" smtClean="0"/>
              <a:t>13/06/2017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FA7F8-9122-42AC-BAAF-2442527542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2961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3A2B5-4361-4142-A3B0-7BDF5F073AA1}" type="datetimeFigureOut">
              <a:rPr lang="en-GB" smtClean="0"/>
              <a:t>13/06/2017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FA7F8-9122-42AC-BAAF-2442527542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5380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3A2B5-4361-4142-A3B0-7BDF5F073AA1}" type="datetimeFigureOut">
              <a:rPr lang="en-GB" smtClean="0"/>
              <a:t>13/06/2017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FA7F8-9122-42AC-BAAF-2442527542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9474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73A2B5-4361-4142-A3B0-7BDF5F073AA1}" type="datetimeFigureOut">
              <a:rPr lang="en-GB" smtClean="0"/>
              <a:t>13/06/2017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9FA7F8-9122-42AC-BAAF-2442527542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7473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6ORv8e8G9k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Tycf-VSTOIc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95739" y="2153002"/>
            <a:ext cx="9144000" cy="1048985"/>
          </a:xfrm>
        </p:spPr>
        <p:txBody>
          <a:bodyPr>
            <a:noAutofit/>
          </a:bodyPr>
          <a:lstStyle/>
          <a:p>
            <a:r>
              <a:rPr lang="en-GB" sz="11500" b="1" dirty="0" smtClean="0">
                <a:solidFill>
                  <a:schemeClr val="accent6"/>
                </a:solidFill>
                <a:latin typeface="SassoonPrimaryInfant" pitchFamily="2" charset="0"/>
              </a:rPr>
              <a:t>STEM</a:t>
            </a:r>
            <a:endParaRPr lang="en-GB" sz="11500" b="1" dirty="0">
              <a:solidFill>
                <a:schemeClr val="accent6"/>
              </a:solidFill>
              <a:latin typeface="SassoonPrimaryInfant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1422" y="4132616"/>
            <a:ext cx="9144000" cy="969962"/>
          </a:xfrm>
        </p:spPr>
        <p:txBody>
          <a:bodyPr>
            <a:normAutofit/>
          </a:bodyPr>
          <a:lstStyle/>
          <a:p>
            <a:r>
              <a:rPr lang="en-GB" sz="3200" b="1" dirty="0" smtClean="0">
                <a:solidFill>
                  <a:schemeClr val="accent6"/>
                </a:solidFill>
                <a:latin typeface="SassoonPrimaryInfant" pitchFamily="2" charset="0"/>
              </a:rPr>
              <a:t>S</a:t>
            </a:r>
            <a:r>
              <a:rPr lang="en-GB" sz="3200" b="1" dirty="0" smtClean="0">
                <a:latin typeface="SassoonPrimaryInfant" pitchFamily="2" charset="0"/>
              </a:rPr>
              <a:t>cience, </a:t>
            </a:r>
            <a:r>
              <a:rPr lang="en-GB" sz="3200" b="1" dirty="0" smtClean="0">
                <a:solidFill>
                  <a:schemeClr val="accent6"/>
                </a:solidFill>
                <a:latin typeface="SassoonPrimaryInfant" pitchFamily="2" charset="0"/>
              </a:rPr>
              <a:t>T</a:t>
            </a:r>
            <a:r>
              <a:rPr lang="en-GB" sz="3200" b="1" dirty="0" smtClean="0">
                <a:latin typeface="SassoonPrimaryInfant" pitchFamily="2" charset="0"/>
              </a:rPr>
              <a:t>echnology, </a:t>
            </a:r>
            <a:r>
              <a:rPr lang="en-GB" sz="3200" b="1" dirty="0" smtClean="0">
                <a:solidFill>
                  <a:schemeClr val="accent6"/>
                </a:solidFill>
                <a:latin typeface="SassoonPrimaryInfant" pitchFamily="2" charset="0"/>
              </a:rPr>
              <a:t>E</a:t>
            </a:r>
            <a:r>
              <a:rPr lang="en-GB" sz="3200" b="1" dirty="0" smtClean="0">
                <a:latin typeface="SassoonPrimaryInfant" pitchFamily="2" charset="0"/>
              </a:rPr>
              <a:t>ngineering, </a:t>
            </a:r>
            <a:r>
              <a:rPr lang="en-GB" sz="3200" b="1" dirty="0" smtClean="0">
                <a:solidFill>
                  <a:schemeClr val="accent6"/>
                </a:solidFill>
                <a:latin typeface="SassoonPrimaryInfant" pitchFamily="2" charset="0"/>
              </a:rPr>
              <a:t>M</a:t>
            </a:r>
            <a:r>
              <a:rPr lang="en-GB" sz="3200" b="1" dirty="0" smtClean="0">
                <a:latin typeface="SassoonPrimaryInfant" pitchFamily="2" charset="0"/>
              </a:rPr>
              <a:t>aths.</a:t>
            </a:r>
            <a:endParaRPr lang="en-GB" sz="3200" b="1" dirty="0">
              <a:latin typeface="SassoonPrimaryInfa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9248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b="1" dirty="0" smtClean="0">
                <a:solidFill>
                  <a:schemeClr val="accent6"/>
                </a:solidFill>
                <a:latin typeface="SassoonPrimaryInfant" pitchFamily="2" charset="0"/>
              </a:rPr>
              <a:t>STEM</a:t>
            </a:r>
            <a:endParaRPr lang="en-GB" sz="4800" b="1" dirty="0">
              <a:solidFill>
                <a:schemeClr val="accent6"/>
              </a:solidFill>
              <a:latin typeface="SassoonPrimaryInfant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3200" dirty="0" smtClean="0">
                <a:latin typeface="SassoonPrimaryInfant" pitchFamily="2" charset="0"/>
                <a:hlinkClick r:id="rId3"/>
              </a:rPr>
              <a:t>https://www.youtube.com/watch?v=c6ORv8e8G9k</a:t>
            </a:r>
            <a:endParaRPr lang="en-GB" sz="3200" dirty="0" smtClean="0">
              <a:latin typeface="SassoonPrimaryInfant" pitchFamily="2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 smtClean="0">
                <a:latin typeface="SassoonPrimaryInfant" pitchFamily="2" charset="0"/>
                <a:hlinkClick r:id="rId4"/>
              </a:rPr>
              <a:t>https://www.youtube.com/watch?v=Tycf-VSTOIc</a:t>
            </a:r>
            <a:endParaRPr lang="en-GB" sz="3200" dirty="0" smtClean="0">
              <a:latin typeface="SassoonPrimaryInfant" pitchFamily="2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 smtClean="0">
                <a:latin typeface="SassoonPrimaryInfant" pitchFamily="2" charset="0"/>
              </a:rPr>
              <a:t>Successful core books for STEM; share ideas and activities to be emailed around.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 smtClean="0">
                <a:latin typeface="SassoonPrimaryInfant" pitchFamily="2" charset="0"/>
              </a:rPr>
              <a:t>Trips which have linked in and incorporated STEM (</a:t>
            </a:r>
            <a:r>
              <a:rPr lang="en-GB" sz="3200" dirty="0" err="1" smtClean="0">
                <a:latin typeface="SassoonPrimaryInfant" pitchFamily="2" charset="0"/>
              </a:rPr>
              <a:t>Effra</a:t>
            </a:r>
            <a:r>
              <a:rPr lang="en-GB" sz="3200" dirty="0" smtClean="0">
                <a:latin typeface="SassoonPrimaryInfant" pitchFamily="2" charset="0"/>
              </a:rPr>
              <a:t>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 smtClean="0">
                <a:latin typeface="SassoonPrimaryInfant" pitchFamily="2" charset="0"/>
              </a:rPr>
              <a:t>Key questions to stimulate STEM thinking; used as hooks/starters.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dirty="0" smtClean="0">
              <a:latin typeface="SassoonPrimaryInfant" pitchFamily="2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5695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b="1" dirty="0" smtClean="0">
                <a:solidFill>
                  <a:schemeClr val="accent6"/>
                </a:solidFill>
                <a:latin typeface="SassoonPrimaryInfant" pitchFamily="2" charset="0"/>
              </a:rPr>
              <a:t>Ideas from STEM discussions:</a:t>
            </a:r>
            <a:endParaRPr lang="en-GB" sz="4800" b="1" dirty="0">
              <a:solidFill>
                <a:schemeClr val="accent6"/>
              </a:solidFill>
              <a:latin typeface="SassoonPrimaryInfant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175" y="1485900"/>
            <a:ext cx="11672888" cy="5019675"/>
          </a:xfrm>
        </p:spPr>
        <p:txBody>
          <a:bodyPr>
            <a:normAutofit fontScale="550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dirty="0" smtClean="0">
                <a:latin typeface="SassoonCRInfant" panose="00000400000000000000" pitchFamily="2" charset="0"/>
              </a:rPr>
              <a:t>Topic </a:t>
            </a:r>
            <a:r>
              <a:rPr lang="en-GB" dirty="0">
                <a:latin typeface="SassoonCRInfant" panose="00000400000000000000" pitchFamily="2" charset="0"/>
              </a:rPr>
              <a:t>of space: Roaring </a:t>
            </a:r>
            <a:r>
              <a:rPr lang="en-GB" dirty="0" smtClean="0">
                <a:latin typeface="SassoonCRInfant" panose="00000400000000000000" pitchFamily="2" charset="0"/>
              </a:rPr>
              <a:t>Rockets/Whatever </a:t>
            </a:r>
            <a:r>
              <a:rPr lang="en-GB" dirty="0">
                <a:latin typeface="SassoonCRInfant" panose="00000400000000000000" pitchFamily="2" charset="0"/>
              </a:rPr>
              <a:t>Next/The Man on the Moon. Exploring rockets, making rockets. Milk bottle rockets (Science museum website) and recording/talking about how high they go. Balloon rockets on straws on string; how far will the rocket go? Incorporating distance language, encouraging key questions. Balloon CD </a:t>
            </a:r>
            <a:r>
              <a:rPr lang="en-GB" dirty="0" smtClean="0">
                <a:latin typeface="SassoonCRInfant" panose="00000400000000000000" pitchFamily="2" charset="0"/>
              </a:rPr>
              <a:t>hovercraft experiment. </a:t>
            </a:r>
            <a:r>
              <a:rPr lang="en-GB" dirty="0">
                <a:latin typeface="SassoonCRInfant" panose="00000400000000000000" pitchFamily="2" charset="0"/>
              </a:rPr>
              <a:t>Balloon helicopters, sycamore helicopters. Straw rockets. Designing vehicles on the moon, moon landers. Links. NASA website.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>
                <a:latin typeface="SassoonPrimaryInfant" pitchFamily="2" charset="0"/>
              </a:rPr>
              <a:t>Structure and strength; if you’ve got chickens/animals making structures to support these and </a:t>
            </a:r>
            <a:r>
              <a:rPr lang="en-GB" dirty="0" smtClean="0">
                <a:latin typeface="SassoonPrimaryInfant" pitchFamily="2" charset="0"/>
              </a:rPr>
              <a:t>containers to hold the eggs </a:t>
            </a:r>
            <a:r>
              <a:rPr lang="en-GB" dirty="0">
                <a:latin typeface="SassoonPrimaryInfant" pitchFamily="2" charset="0"/>
              </a:rPr>
              <a:t>for example. What and how could you </a:t>
            </a:r>
            <a:r>
              <a:rPr lang="en-GB" dirty="0" smtClean="0">
                <a:latin typeface="SassoonPrimaryInfant" pitchFamily="2" charset="0"/>
              </a:rPr>
              <a:t>design something </a:t>
            </a:r>
            <a:r>
              <a:rPr lang="en-GB" dirty="0">
                <a:latin typeface="SassoonPrimaryInfant" pitchFamily="2" charset="0"/>
              </a:rPr>
              <a:t>to carry their eggs? Links to other topics such as dinosaurs, tadpoles. Key books ‘Can you </a:t>
            </a:r>
            <a:r>
              <a:rPr lang="en-GB" dirty="0" smtClean="0">
                <a:latin typeface="SassoonPrimaryInfant" pitchFamily="2" charset="0"/>
              </a:rPr>
              <a:t>see Sassoon</a:t>
            </a:r>
            <a:r>
              <a:rPr lang="en-GB" dirty="0">
                <a:latin typeface="SassoonPrimaryInfant" pitchFamily="2" charset="0"/>
              </a:rPr>
              <a:t>?’ Links to life cycles; why do some animals come from eggs and some do not? Cooking with eggs. Why do some eggs have animals in and others do not? Links to growth and strength/structure of what you are growing. Measuring sunflowers – Jaspers Beanstalk, Jack and the Beanstalk, A </a:t>
            </a:r>
            <a:r>
              <a:rPr lang="en-GB" dirty="0" smtClean="0">
                <a:latin typeface="SassoonPrimaryInfant" pitchFamily="2" charset="0"/>
              </a:rPr>
              <a:t>Small</a:t>
            </a:r>
            <a:r>
              <a:rPr lang="en-GB" dirty="0">
                <a:latin typeface="SassoonPrimaryInfant" pitchFamily="2" charset="0"/>
              </a:rPr>
              <a:t>, </a:t>
            </a:r>
            <a:r>
              <a:rPr lang="en-GB" dirty="0" smtClean="0">
                <a:latin typeface="SassoonPrimaryInfant" pitchFamily="2" charset="0"/>
              </a:rPr>
              <a:t>Small </a:t>
            </a:r>
            <a:r>
              <a:rPr lang="en-GB" dirty="0">
                <a:latin typeface="SassoonPrimaryInfant" pitchFamily="2" charset="0"/>
              </a:rPr>
              <a:t>S</a:t>
            </a:r>
            <a:r>
              <a:rPr lang="en-GB" dirty="0" smtClean="0">
                <a:latin typeface="SassoonPrimaryInfant" pitchFamily="2" charset="0"/>
              </a:rPr>
              <a:t>eed</a:t>
            </a:r>
            <a:r>
              <a:rPr lang="en-GB" dirty="0">
                <a:latin typeface="SassoonPrimaryInfant" pitchFamily="2" charset="0"/>
              </a:rPr>
              <a:t>, Ruth Brown – Seed Book; different animals take a seed. A New House for Mouse.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 err="1">
                <a:latin typeface="SassoonPrimaryInfant" pitchFamily="2" charset="0"/>
              </a:rPr>
              <a:t>Mobilo</a:t>
            </a:r>
            <a:r>
              <a:rPr lang="en-GB" dirty="0">
                <a:latin typeface="SassoonPrimaryInfant" pitchFamily="2" charset="0"/>
              </a:rPr>
              <a:t> towers inspiration by cranes. Measuring, how can you make your crane. Lifting/links to forces and pulleys etc.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>
                <a:latin typeface="SassoonPrimaryInfant" pitchFamily="2" charset="0"/>
              </a:rPr>
              <a:t>Imagination Lab in Vauxhall as school visit. Recycling centre trip.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>
                <a:latin typeface="SassoonPrimaryInfant" pitchFamily="2" charset="0"/>
              </a:rPr>
              <a:t>Hose spraying silhouettes; small or large scale. Exploring rainbows with water/hose etc.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>
                <a:latin typeface="SassoonPrimaryInfant" pitchFamily="2" charset="0"/>
              </a:rPr>
              <a:t>Shadows; drawing over time.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>
                <a:latin typeface="SassoonPrimaryInfant" pitchFamily="2" charset="0"/>
              </a:rPr>
              <a:t>Making volcanos and discussing how it explodes; link to potions. Larva lamps (oil, </a:t>
            </a:r>
            <a:r>
              <a:rPr lang="en-GB" dirty="0" err="1" smtClean="0">
                <a:latin typeface="SassoonPrimaryInfant" pitchFamily="2" charset="0"/>
              </a:rPr>
              <a:t>berocca</a:t>
            </a:r>
            <a:r>
              <a:rPr lang="en-GB" dirty="0">
                <a:latin typeface="SassoonPrimaryInfant" pitchFamily="2" charset="0"/>
              </a:rPr>
              <a:t>, water and food colouring – one third water and two thirds oil).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>
                <a:latin typeface="SassoonPrimaryInfant" pitchFamily="2" charset="0"/>
              </a:rPr>
              <a:t>Cars, trains, transport.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>
                <a:latin typeface="SassoonPrimaryInfant" pitchFamily="2" charset="0"/>
              </a:rPr>
              <a:t>Boat making; </a:t>
            </a:r>
            <a:r>
              <a:rPr lang="en-GB" dirty="0" smtClean="0">
                <a:latin typeface="SassoonPrimaryInfant" pitchFamily="2" charset="0"/>
              </a:rPr>
              <a:t>‘Who Sank the Boat?’ how </a:t>
            </a:r>
            <a:r>
              <a:rPr lang="en-GB" dirty="0">
                <a:latin typeface="SassoonPrimaryInfant" pitchFamily="2" charset="0"/>
              </a:rPr>
              <a:t>can you sink a boat/make it float, why does the shape matter, how many people will your boat hold.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>
                <a:latin typeface="SassoonPrimaryInfant" pitchFamily="2" charset="0"/>
              </a:rPr>
              <a:t>‘I see, I think, I wonder,’ for higher </a:t>
            </a:r>
            <a:r>
              <a:rPr lang="en-GB" dirty="0" smtClean="0">
                <a:latin typeface="SassoonPrimaryInfant" pitchFamily="2" charset="0"/>
              </a:rPr>
              <a:t>order level </a:t>
            </a:r>
            <a:r>
              <a:rPr lang="en-GB" dirty="0">
                <a:latin typeface="SassoonPrimaryInfant" pitchFamily="2" charset="0"/>
              </a:rPr>
              <a:t>thinking. Question of the week.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>
                <a:latin typeface="SassoonPrimaryInfant" pitchFamily="2" charset="0"/>
              </a:rPr>
              <a:t>Mini-beast hunting; how many worms can you find </a:t>
            </a:r>
            <a:r>
              <a:rPr lang="en-GB" dirty="0" err="1">
                <a:latin typeface="SassoonPrimaryInfant" pitchFamily="2" charset="0"/>
              </a:rPr>
              <a:t>etc</a:t>
            </a:r>
            <a:r>
              <a:rPr lang="en-GB" dirty="0" smtClean="0">
                <a:latin typeface="SassoonPrimaryInfant" pitchFamily="2" charset="0"/>
              </a:rPr>
              <a:t>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3840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b="1" dirty="0" smtClean="0">
                <a:solidFill>
                  <a:schemeClr val="accent6"/>
                </a:solidFill>
                <a:latin typeface="SassoonPrimaryInfant" pitchFamily="2" charset="0"/>
              </a:rPr>
              <a:t>Outdoor learning</a:t>
            </a:r>
            <a:endParaRPr lang="en-GB" sz="4800" b="1" dirty="0">
              <a:solidFill>
                <a:schemeClr val="accent6"/>
              </a:solidFill>
              <a:latin typeface="SassoonPrimaryInfant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3200" dirty="0" smtClean="0">
                <a:latin typeface="SassoonPrimaryInfant" pitchFamily="2" charset="0"/>
              </a:rPr>
              <a:t>Time of year – approaching end of EYFS. How can we challenge our Reception aged children, particularly with regards to engaging them in activities in our outside area?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 smtClean="0">
                <a:latin typeface="SassoonPrimaryInfant" pitchFamily="2" charset="0"/>
              </a:rPr>
              <a:t>Links to natural thinkers.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 smtClean="0">
                <a:latin typeface="SassoonPrimaryInfant" pitchFamily="2" charset="0"/>
              </a:rPr>
              <a:t>Engaging our </a:t>
            </a:r>
            <a:r>
              <a:rPr lang="en-GB" sz="3200" dirty="0" err="1" smtClean="0">
                <a:latin typeface="SassoonPrimaryInfant" pitchFamily="2" charset="0"/>
              </a:rPr>
              <a:t>chn</a:t>
            </a:r>
            <a:r>
              <a:rPr lang="en-GB" sz="3200" dirty="0" smtClean="0">
                <a:latin typeface="SassoonPrimaryInfant" pitchFamily="2" charset="0"/>
              </a:rPr>
              <a:t> in independent reading, writing and STEM. What has been successful?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 smtClean="0">
                <a:latin typeface="SassoonPrimaryInfant" pitchFamily="2" charset="0"/>
              </a:rPr>
              <a:t>Share key ideas and feedback which will be emailed out to everyone. </a:t>
            </a:r>
          </a:p>
          <a:p>
            <a:endParaRPr lang="en-GB" dirty="0">
              <a:latin typeface="SassoonPrimaryInfa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3130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5819" y="232604"/>
            <a:ext cx="10515600" cy="907083"/>
          </a:xfrm>
        </p:spPr>
        <p:txBody>
          <a:bodyPr>
            <a:normAutofit fontScale="90000"/>
          </a:bodyPr>
          <a:lstStyle/>
          <a:p>
            <a:r>
              <a:rPr lang="en-GB" sz="4800" b="1" dirty="0" smtClean="0">
                <a:solidFill>
                  <a:schemeClr val="accent6"/>
                </a:solidFill>
                <a:latin typeface="SassoonPrimaryInfant" pitchFamily="2" charset="0"/>
              </a:rPr>
              <a:t>Ideas from outdoor learning discussions:</a:t>
            </a:r>
            <a:endParaRPr lang="en-GB" sz="4800" b="1" dirty="0">
              <a:solidFill>
                <a:schemeClr val="accent6"/>
              </a:solidFill>
              <a:latin typeface="SassoonPrimaryInfant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175" y="1139687"/>
            <a:ext cx="11672888" cy="5365888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1800" dirty="0" smtClean="0">
                <a:latin typeface="SassoonCRInfant" panose="00000400000000000000" pitchFamily="2" charset="0"/>
              </a:rPr>
              <a:t>Natural thinkers/Forest School: Making elderflower cordial, making solar system using the fire as the sun, making volcanoes with </a:t>
            </a:r>
            <a:r>
              <a:rPr lang="en-GB" sz="1800" dirty="0" err="1" smtClean="0">
                <a:latin typeface="SassoonCRInfant" panose="00000400000000000000" pitchFamily="2" charset="0"/>
              </a:rPr>
              <a:t>bicarb</a:t>
            </a:r>
            <a:r>
              <a:rPr lang="en-GB" sz="1800" dirty="0" smtClean="0">
                <a:latin typeface="SassoonCRInfant" panose="00000400000000000000" pitchFamily="2" charset="0"/>
              </a:rPr>
              <a:t> and vinegar, making/cooking food, creating with natural objects and linking to topic – e.g. mythical creature or giant etc. Create a gallery; </a:t>
            </a:r>
            <a:r>
              <a:rPr lang="en-GB" sz="1800" dirty="0" err="1" smtClean="0">
                <a:latin typeface="SassoonCRInfant" panose="00000400000000000000" pitchFamily="2" charset="0"/>
              </a:rPr>
              <a:t>chn</a:t>
            </a:r>
            <a:r>
              <a:rPr lang="en-GB" sz="1800" dirty="0" smtClean="0">
                <a:latin typeface="SassoonCRInfant" panose="00000400000000000000" pitchFamily="2" charset="0"/>
              </a:rPr>
              <a:t> have to talk about its name, where it lives, what it does etc. Transient art. Bringing traditional tales to life. Reception </a:t>
            </a:r>
            <a:r>
              <a:rPr lang="en-GB" sz="1800" dirty="0" err="1" smtClean="0">
                <a:latin typeface="SassoonCRInfant" panose="00000400000000000000" pitchFamily="2" charset="0"/>
              </a:rPr>
              <a:t>chn</a:t>
            </a:r>
            <a:r>
              <a:rPr lang="en-GB" sz="1800" dirty="0" smtClean="0">
                <a:latin typeface="SassoonCRInfant" panose="00000400000000000000" pitchFamily="2" charset="0"/>
              </a:rPr>
              <a:t>: Could record what they have made; taking a photo and printing on a piece of paper for </a:t>
            </a:r>
            <a:r>
              <a:rPr lang="en-GB" sz="1800" dirty="0" err="1" smtClean="0">
                <a:latin typeface="SassoonCRInfant" panose="00000400000000000000" pitchFamily="2" charset="0"/>
              </a:rPr>
              <a:t>chn</a:t>
            </a:r>
            <a:r>
              <a:rPr lang="en-GB" sz="1800" dirty="0" smtClean="0">
                <a:latin typeface="SassoonCRInfant" panose="00000400000000000000" pitchFamily="2" charset="0"/>
              </a:rPr>
              <a:t> to write about.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1800" dirty="0" smtClean="0">
                <a:latin typeface="SassoonPrimaryInfant" pitchFamily="2" charset="0"/>
              </a:rPr>
              <a:t>Tally charts/hunts for specific natural things. Measuring and recording footprints.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1800" dirty="0" smtClean="0">
                <a:latin typeface="SassoonPrimaryInfant" pitchFamily="2" charset="0"/>
              </a:rPr>
              <a:t>Hide clues and </a:t>
            </a:r>
            <a:r>
              <a:rPr lang="en-GB" sz="1800" dirty="0" err="1" smtClean="0">
                <a:latin typeface="SassoonPrimaryInfant" pitchFamily="2" charset="0"/>
              </a:rPr>
              <a:t>chn</a:t>
            </a:r>
            <a:r>
              <a:rPr lang="en-GB" sz="1800" dirty="0" smtClean="0">
                <a:latin typeface="SassoonPrimaryInfant" pitchFamily="2" charset="0"/>
              </a:rPr>
              <a:t> to find and piece together. </a:t>
            </a:r>
            <a:r>
              <a:rPr lang="en-GB" sz="1800" dirty="0" err="1" smtClean="0">
                <a:latin typeface="SassoonPrimaryInfant" pitchFamily="2" charset="0"/>
              </a:rPr>
              <a:t>Chn</a:t>
            </a:r>
            <a:r>
              <a:rPr lang="en-GB" sz="1800" dirty="0" smtClean="0">
                <a:latin typeface="SassoonPrimaryInfant" pitchFamily="2" charset="0"/>
              </a:rPr>
              <a:t> to hunt pictures with words underneath and order to make sentence and then follow instruction. </a:t>
            </a:r>
            <a:r>
              <a:rPr lang="en-GB" sz="1800" dirty="0" err="1" smtClean="0">
                <a:latin typeface="SassoonPrimaryInfant" pitchFamily="2" charset="0"/>
              </a:rPr>
              <a:t>Chn</a:t>
            </a:r>
            <a:r>
              <a:rPr lang="en-GB" sz="1800" dirty="0" smtClean="0">
                <a:latin typeface="SassoonPrimaryInfant" pitchFamily="2" charset="0"/>
              </a:rPr>
              <a:t> to then write their own clues for each other.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1800" dirty="0" smtClean="0">
                <a:latin typeface="SassoonPrimaryInfant" pitchFamily="2" charset="0"/>
              </a:rPr>
              <a:t>Giving tyres/planks/material to move from one point to another without touching the floor. Team building/problem solving.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1800" dirty="0" smtClean="0">
                <a:latin typeface="SassoonPrimaryInfant" pitchFamily="2" charset="0"/>
              </a:rPr>
              <a:t>Making obstacle courses and leaving a gap; what could you use to fill the gap.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1800" dirty="0" smtClean="0">
                <a:latin typeface="SassoonPrimaryInfant" pitchFamily="2" charset="0"/>
              </a:rPr>
              <a:t>Challenge cards: how long can you balance on one leg etc. Animal walks; how can you walk like a chicken etc.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1800" dirty="0" smtClean="0">
                <a:latin typeface="SassoonPrimaryInfant" pitchFamily="2" charset="0"/>
              </a:rPr>
              <a:t>Birdfeeders filled with bird seeds; 1 painted green, 1 painted red, 1 painted yellow. Predict which would be the most popular with birds; ‘</a:t>
            </a:r>
            <a:r>
              <a:rPr lang="en-GB" sz="1800" dirty="0" err="1" smtClean="0">
                <a:latin typeface="SassoonPrimaryInfant" pitchFamily="2" charset="0"/>
              </a:rPr>
              <a:t>Springwatch</a:t>
            </a:r>
            <a:r>
              <a:rPr lang="en-GB" sz="1800" dirty="0" smtClean="0">
                <a:latin typeface="SassoonPrimaryInfant" pitchFamily="2" charset="0"/>
              </a:rPr>
              <a:t>.’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1800" dirty="0" smtClean="0">
                <a:latin typeface="SassoonPrimaryInfant" pitchFamily="2" charset="0"/>
              </a:rPr>
              <a:t>Looking at half pictures of insects/mini-beasts and trying to work out which it is. How many legs would there be altogether.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1800" dirty="0" smtClean="0">
                <a:latin typeface="SassoonPrimaryInfant" pitchFamily="2" charset="0"/>
              </a:rPr>
              <a:t>Drawing large scale dinosaurs and </a:t>
            </a:r>
            <a:r>
              <a:rPr lang="en-GB" sz="1800" dirty="0" err="1" smtClean="0">
                <a:latin typeface="SassoonPrimaryInfant" pitchFamily="2" charset="0"/>
              </a:rPr>
              <a:t>chn</a:t>
            </a:r>
            <a:r>
              <a:rPr lang="en-GB" sz="1800" dirty="0" smtClean="0">
                <a:latin typeface="SassoonPrimaryInfant" pitchFamily="2" charset="0"/>
              </a:rPr>
              <a:t> to work out how </a:t>
            </a:r>
            <a:r>
              <a:rPr lang="en-GB" sz="1800" dirty="0" err="1" smtClean="0">
                <a:latin typeface="SassoonPrimaryInfant" pitchFamily="2" charset="0"/>
              </a:rPr>
              <a:t>chn</a:t>
            </a:r>
            <a:r>
              <a:rPr lang="en-GB" sz="1800" dirty="0" smtClean="0">
                <a:latin typeface="SassoonPrimaryInfant" pitchFamily="2" charset="0"/>
              </a:rPr>
              <a:t> many would fit in the dinosaur. Developing role play opportunities; pirates and castles. Designing and making drawbridges, maps.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1800" dirty="0" smtClean="0">
                <a:latin typeface="SassoonPrimaryInfant" pitchFamily="2" charset="0"/>
              </a:rPr>
              <a:t>Painting food on pebbles and then adding into the mud kitchen so </a:t>
            </a:r>
            <a:r>
              <a:rPr lang="en-GB" sz="1800" dirty="0" err="1" smtClean="0">
                <a:latin typeface="SassoonPrimaryInfant" pitchFamily="2" charset="0"/>
              </a:rPr>
              <a:t>chn</a:t>
            </a:r>
            <a:r>
              <a:rPr lang="en-GB" sz="1800" dirty="0" smtClean="0">
                <a:latin typeface="SassoonPrimaryInfant" pitchFamily="2" charset="0"/>
              </a:rPr>
              <a:t> can use as food. </a:t>
            </a:r>
            <a:r>
              <a:rPr lang="en-GB" sz="1800" dirty="0" err="1" smtClean="0">
                <a:latin typeface="SassoonPrimaryInfant" pitchFamily="2" charset="0"/>
              </a:rPr>
              <a:t>Chn</a:t>
            </a:r>
            <a:r>
              <a:rPr lang="en-GB" sz="1800" dirty="0" smtClean="0">
                <a:latin typeface="SassoonPrimaryInfant" pitchFamily="2" charset="0"/>
              </a:rPr>
              <a:t> can write shopping lists.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1800" dirty="0" smtClean="0">
                <a:latin typeface="SassoonPrimaryInfant" pitchFamily="2" charset="0"/>
              </a:rPr>
              <a:t>Waterproof paper which can be printed on and laminated and used outside. Lasts longer than normal paper.</a:t>
            </a:r>
          </a:p>
        </p:txBody>
      </p:sp>
    </p:spTree>
    <p:extLst>
      <p:ext uri="{BB962C8B-B14F-4D97-AF65-F5344CB8AC3E}">
        <p14:creationId xmlns:p14="http://schemas.microsoft.com/office/powerpoint/2010/main" val="34716076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845</Words>
  <Application>Microsoft Office PowerPoint</Application>
  <PresentationFormat>Widescreen</PresentationFormat>
  <Paragraphs>37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SassoonCRInfant</vt:lpstr>
      <vt:lpstr>SassoonPrimaryInfant</vt:lpstr>
      <vt:lpstr>Wingdings</vt:lpstr>
      <vt:lpstr>Office Theme</vt:lpstr>
      <vt:lpstr>STEM</vt:lpstr>
      <vt:lpstr>STEM</vt:lpstr>
      <vt:lpstr>Ideas from STEM discussions:</vt:lpstr>
      <vt:lpstr>Outdoor learning</vt:lpstr>
      <vt:lpstr>Ideas from outdoor learning discussions:</vt:lpstr>
    </vt:vector>
  </TitlesOfParts>
  <Company>Hillmead Primary School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STEM</dc:title>
  <dc:creator>Katherine Read</dc:creator>
  <cp:lastModifiedBy>User</cp:lastModifiedBy>
  <cp:revision>11</cp:revision>
  <cp:lastPrinted>2017-06-13T10:33:24Z</cp:lastPrinted>
  <dcterms:created xsi:type="dcterms:W3CDTF">2017-06-12T13:00:39Z</dcterms:created>
  <dcterms:modified xsi:type="dcterms:W3CDTF">2017-06-13T10:33:45Z</dcterms:modified>
</cp:coreProperties>
</file>