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9" r:id="rId4"/>
    <p:sldId id="258" r:id="rId5"/>
    <p:sldId id="265" r:id="rId6"/>
    <p:sldId id="266" r:id="rId7"/>
    <p:sldId id="267" r:id="rId8"/>
    <p:sldId id="268" r:id="rId9"/>
    <p:sldId id="269" r:id="rId10"/>
    <p:sldId id="262" r:id="rId11"/>
    <p:sldId id="263" r:id="rId12"/>
    <p:sldId id="260" r:id="rId13"/>
    <p:sldId id="264" r:id="rId14"/>
    <p:sldId id="26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2" autoAdjust="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sorterViewPr>
    <p:cViewPr>
      <p:scale>
        <a:sx n="100" d="100"/>
        <a:sy n="100" d="100"/>
      </p:scale>
      <p:origin x="0" y="58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B4E8C544-45EC-4FFB-80D4-437F8AE515C8}" type="datetimeFigureOut">
              <a:rPr lang="en-GB" smtClean="0"/>
              <a:t>25/11/2014</a:t>
            </a:fld>
            <a:endParaRPr lang="en-GB"/>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GB"/>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EFFAFAD0-BAB8-45E8-9A1E-1EB8ECE1B201}" type="slidenum">
              <a:rPr lang="en-GB" smtClean="0"/>
              <a:t>‹#›</a:t>
            </a:fld>
            <a:endParaRPr lang="en-GB"/>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E8C544-45EC-4FFB-80D4-437F8AE515C8}" type="datetimeFigureOut">
              <a:rPr lang="en-GB" smtClean="0"/>
              <a:t>25/11/2014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E8C544-45EC-4FFB-80D4-437F8AE515C8}" type="datetimeFigureOut">
              <a:rPr lang="en-GB" smtClean="0"/>
              <a:t>25/11/2014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4E8C544-45EC-4FFB-80D4-437F8AE515C8}" type="datetimeFigureOut">
              <a:rPr lang="en-GB" smtClean="0"/>
              <a:t>25/11/2014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FAFAD0-BAB8-45E8-9A1E-1EB8ECE1B201}" type="slidenum">
              <a:rPr lang="en-GB" smtClean="0"/>
              <a:t>‹#›</a:t>
            </a:fld>
            <a:endParaRPr lang="en-GB"/>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4E8C544-45EC-4FFB-80D4-437F8AE515C8}" type="datetimeFigureOut">
              <a:rPr lang="en-GB" smtClean="0"/>
              <a:t>25/11/2014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FAFAD0-BAB8-45E8-9A1E-1EB8ECE1B201}" type="slidenum">
              <a:rPr lang="en-GB" smtClean="0"/>
              <a:t>‹#›</a:t>
            </a:fld>
            <a:endParaRPr lang="en-GB"/>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E8C544-45EC-4FFB-80D4-437F8AE515C8}" type="datetimeFigureOut">
              <a:rPr lang="en-GB" smtClean="0"/>
              <a:t>25/11/2014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8C544-45EC-4FFB-80D4-437F8AE515C8}" type="datetimeFigureOut">
              <a:rPr lang="en-GB" smtClean="0"/>
              <a:t>25/11/2014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E8C544-45EC-4FFB-80D4-437F8AE515C8}" type="datetimeFigureOut">
              <a:rPr lang="en-GB" smtClean="0"/>
              <a:t>25/11/2014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E8C544-45EC-4FFB-80D4-437F8AE515C8}" type="datetimeFigureOut">
              <a:rPr lang="en-GB" smtClean="0"/>
              <a:t>25/11/2014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E8C544-45EC-4FFB-80D4-437F8AE515C8}" type="datetimeFigureOut">
              <a:rPr lang="en-GB" smtClean="0"/>
              <a:t>25/11/2014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E8C544-45EC-4FFB-80D4-437F8AE515C8}" type="datetimeFigureOut">
              <a:rPr lang="en-GB" smtClean="0"/>
              <a:t>25/11/2014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FAFAD0-BAB8-45E8-9A1E-1EB8ECE1B20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B4E8C544-45EC-4FFB-80D4-437F8AE515C8}" type="datetimeFigureOut">
              <a:rPr lang="en-GB" smtClean="0"/>
              <a:t>25/11/2014</a:t>
            </a:fld>
            <a:endParaRPr lang="en-GB"/>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GB"/>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EFFAFAD0-BAB8-45E8-9A1E-1EB8ECE1B201}"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marking&amp;source=images&amp;cd=&amp;cad=rja&amp;uact=8&amp;ved=0CAcQjRw&amp;url=http://jonesytheteacher.net/marking-and-feedback-in-pe/&amp;ei=_-JkVK2VBNDwaJqtgIAL&amp;bvm=bv.79189006,d.d2s&amp;psig=AFQjCNEWpvXulRMepGX70dDqkz8-5tRWYg&amp;ust=141598425308803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url?sa=i&amp;rct=j&amp;q=learning&amp;source=images&amp;cd=&amp;cad=rja&amp;uact=8&amp;ved=0CAcQjRw&amp;url=http://mashable.com/category/learning/&amp;ei=u-JkVMmNNMGzacHTgrgD&amp;bvm=bv.79189006,d.d2s&amp;psig=AFQjCNE-JqzKr-XlPtz6wuUJ0jFB9FFZOQ&amp;ust=1415984178385056"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url?sa=i&amp;rct=j&amp;q=thinking&amp;source=images&amp;cd=&amp;cad=rja&amp;uact=8&amp;ved=0CAcQjRw&amp;url=http://blog.intuyuconsulting.com.au/tag/critical-thinking/&amp;ei=nuJkVIP2PIToaIWGgtgI&amp;bvm=bv.79189006,d.d2s&amp;psig=AFQjCNEBoeYXJPCWaId7dZh_27iDpHhE-Q&amp;ust=141598415513750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476672"/>
            <a:ext cx="7772400" cy="1470025"/>
          </a:xfrm>
        </p:spPr>
        <p:txBody>
          <a:bodyPr/>
          <a:lstStyle/>
          <a:p>
            <a:r>
              <a:rPr lang="en-GB" dirty="0" smtClean="0"/>
              <a:t>Marking and Feedback</a:t>
            </a:r>
            <a:endParaRPr lang="en-GB" dirty="0"/>
          </a:p>
        </p:txBody>
      </p:sp>
      <p:sp>
        <p:nvSpPr>
          <p:cNvPr id="3" name="Subtitle 2"/>
          <p:cNvSpPr>
            <a:spLocks noGrp="1"/>
          </p:cNvSpPr>
          <p:nvPr>
            <p:ph type="subTitle" idx="1"/>
          </p:nvPr>
        </p:nvSpPr>
        <p:spPr/>
        <p:txBody>
          <a:bodyPr/>
          <a:lstStyle/>
          <a:p>
            <a:r>
              <a:rPr lang="en-GB" dirty="0" smtClean="0"/>
              <a:t>An overview in the BLC</a:t>
            </a:r>
            <a:endParaRPr lang="en-GB" dirty="0"/>
          </a:p>
        </p:txBody>
      </p:sp>
    </p:spTree>
    <p:extLst>
      <p:ext uri="{BB962C8B-B14F-4D97-AF65-F5344CB8AC3E}">
        <p14:creationId xmlns:p14="http://schemas.microsoft.com/office/powerpoint/2010/main" val="1781100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was involved?</a:t>
            </a:r>
            <a:endParaRPr lang="en-GB" dirty="0"/>
          </a:p>
        </p:txBody>
      </p:sp>
      <p:sp>
        <p:nvSpPr>
          <p:cNvPr id="3" name="Content Placeholder 2"/>
          <p:cNvSpPr>
            <a:spLocks noGrp="1"/>
          </p:cNvSpPr>
          <p:nvPr>
            <p:ph idx="1"/>
          </p:nvPr>
        </p:nvSpPr>
        <p:spPr/>
        <p:txBody>
          <a:bodyPr/>
          <a:lstStyle/>
          <a:p>
            <a:r>
              <a:rPr lang="en-GB" dirty="0" smtClean="0"/>
              <a:t>Angela </a:t>
            </a:r>
            <a:r>
              <a:rPr lang="en-GB" dirty="0" err="1" smtClean="0"/>
              <a:t>Amankwah</a:t>
            </a:r>
            <a:r>
              <a:rPr lang="en-GB" dirty="0" smtClean="0"/>
              <a:t>, Loughborough, Year 2</a:t>
            </a:r>
          </a:p>
          <a:p>
            <a:r>
              <a:rPr lang="en-GB" dirty="0" smtClean="0"/>
              <a:t>Lisa </a:t>
            </a:r>
            <a:r>
              <a:rPr lang="en-GB" dirty="0" err="1" smtClean="0"/>
              <a:t>Gray</a:t>
            </a:r>
            <a:r>
              <a:rPr lang="en-GB" dirty="0" smtClean="0"/>
              <a:t>, Loughborough, Year 5</a:t>
            </a:r>
          </a:p>
          <a:p>
            <a:r>
              <a:rPr lang="en-GB" dirty="0" smtClean="0"/>
              <a:t>Olivia </a:t>
            </a:r>
            <a:r>
              <a:rPr lang="en-GB" dirty="0" err="1" smtClean="0"/>
              <a:t>Tadrous</a:t>
            </a:r>
            <a:r>
              <a:rPr lang="en-GB" dirty="0" smtClean="0"/>
              <a:t>, </a:t>
            </a:r>
            <a:r>
              <a:rPr lang="en-GB" dirty="0" err="1" smtClean="0"/>
              <a:t>Hillmead</a:t>
            </a:r>
            <a:r>
              <a:rPr lang="en-GB" dirty="0" smtClean="0"/>
              <a:t>, Year 4</a:t>
            </a:r>
          </a:p>
          <a:p>
            <a:r>
              <a:rPr lang="en-GB" dirty="0" smtClean="0"/>
              <a:t>Nicola </a:t>
            </a:r>
            <a:r>
              <a:rPr lang="en-GB" dirty="0" smtClean="0"/>
              <a:t>Haywood </a:t>
            </a:r>
            <a:r>
              <a:rPr lang="en-GB" dirty="0" err="1" smtClean="0"/>
              <a:t>Roye</a:t>
            </a:r>
            <a:r>
              <a:rPr lang="en-GB" dirty="0" smtClean="0"/>
              <a:t>, </a:t>
            </a:r>
            <a:r>
              <a:rPr lang="en-GB" dirty="0" smtClean="0"/>
              <a:t>St Johns Angell Town, Year 1</a:t>
            </a:r>
          </a:p>
          <a:p>
            <a:r>
              <a:rPr lang="en-GB" dirty="0" smtClean="0"/>
              <a:t>Sarah </a:t>
            </a:r>
            <a:r>
              <a:rPr lang="en-GB" dirty="0" err="1" smtClean="0"/>
              <a:t>Wordlaw</a:t>
            </a:r>
            <a:r>
              <a:rPr lang="en-GB" dirty="0" smtClean="0"/>
              <a:t>, Christ Church Primary SW9, Year 4/5</a:t>
            </a:r>
            <a:endParaRPr lang="en-GB" dirty="0"/>
          </a:p>
        </p:txBody>
      </p:sp>
    </p:spTree>
    <p:extLst>
      <p:ext uri="{BB962C8B-B14F-4D97-AF65-F5344CB8AC3E}">
        <p14:creationId xmlns:p14="http://schemas.microsoft.com/office/powerpoint/2010/main" val="108548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309" y="33327"/>
            <a:ext cx="8041440" cy="1442674"/>
          </a:xfrm>
        </p:spPr>
        <p:txBody>
          <a:bodyPr/>
          <a:lstStyle/>
          <a:p>
            <a:r>
              <a:rPr lang="en-GB" dirty="0" smtClean="0"/>
              <a:t>Marking – an overview</a:t>
            </a:r>
            <a:endParaRPr lang="en-GB" dirty="0"/>
          </a:p>
        </p:txBody>
      </p:sp>
      <p:sp>
        <p:nvSpPr>
          <p:cNvPr id="5" name="Content Placeholder 2"/>
          <p:cNvSpPr txBox="1">
            <a:spLocks/>
          </p:cNvSpPr>
          <p:nvPr/>
        </p:nvSpPr>
        <p:spPr>
          <a:xfrm>
            <a:off x="520940" y="1484784"/>
            <a:ext cx="8064896" cy="4752528"/>
          </a:xfrm>
          <a:prstGeom prst="rect">
            <a:avLst/>
          </a:prstGeom>
        </p:spPr>
        <p:txBody>
          <a:bodyPr vert="horz" lIns="91440" tIns="45720" rIns="91440" bIns="45720" rtlCol="0">
            <a:normAutofit fontScale="62500" lnSpcReduction="20000"/>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buFont typeface="Rage Italic" pitchFamily="66" charset="0"/>
              <a:buNone/>
            </a:pPr>
            <a:r>
              <a:rPr lang="en-GB" b="1" u="sng" dirty="0" smtClean="0"/>
              <a:t>In Class Marking</a:t>
            </a:r>
          </a:p>
          <a:p>
            <a:pPr marL="0" indent="0">
              <a:buFont typeface="Rage Italic" pitchFamily="66" charset="0"/>
              <a:buNone/>
            </a:pPr>
            <a:endParaRPr lang="en-GB" u="sng" dirty="0"/>
          </a:p>
          <a:p>
            <a:pPr marL="0" indent="0">
              <a:buFont typeface="Rage Italic" pitchFamily="66" charset="0"/>
              <a:buNone/>
            </a:pPr>
            <a:r>
              <a:rPr lang="en-GB" b="1" u="sng" dirty="0" smtClean="0"/>
              <a:t>Christ Church</a:t>
            </a:r>
          </a:p>
          <a:p>
            <a:pPr marL="0" indent="0">
              <a:buFont typeface="Rage Italic" pitchFamily="66" charset="0"/>
              <a:buNone/>
            </a:pPr>
            <a:r>
              <a:rPr lang="en-GB" dirty="0" smtClean="0"/>
              <a:t>Intervention at the point of learning, visible progress should be seen after the intervention. 80% of class will have an intervention per lesson by either teacher or TA.</a:t>
            </a:r>
            <a:endParaRPr lang="en-GB" b="1" dirty="0" smtClean="0"/>
          </a:p>
          <a:p>
            <a:pPr marL="0" indent="0">
              <a:buFont typeface="Rage Italic" pitchFamily="66" charset="0"/>
              <a:buNone/>
            </a:pPr>
            <a:endParaRPr lang="en-GB" u="sng" dirty="0"/>
          </a:p>
          <a:p>
            <a:pPr marL="0" indent="0">
              <a:buFont typeface="Rage Italic" pitchFamily="66" charset="0"/>
              <a:buNone/>
            </a:pPr>
            <a:r>
              <a:rPr lang="en-GB" b="1" u="sng" dirty="0" smtClean="0"/>
              <a:t>St John Angell Town </a:t>
            </a:r>
            <a:r>
              <a:rPr lang="en-GB" dirty="0" smtClean="0"/>
              <a:t> </a:t>
            </a:r>
          </a:p>
          <a:p>
            <a:pPr marL="0" indent="0">
              <a:buFont typeface="Rage Italic" pitchFamily="66" charset="0"/>
              <a:buNone/>
            </a:pPr>
            <a:r>
              <a:rPr lang="en-GB" dirty="0"/>
              <a:t>T</a:t>
            </a:r>
            <a:r>
              <a:rPr lang="en-GB" dirty="0" smtClean="0"/>
              <a:t>eachers and TAs mark 8 books each, rest self-assessed</a:t>
            </a:r>
          </a:p>
          <a:p>
            <a:pPr marL="0" indent="0">
              <a:buFont typeface="Rage Italic" pitchFamily="66" charset="0"/>
              <a:buNone/>
            </a:pPr>
            <a:r>
              <a:rPr lang="en-GB" dirty="0" smtClean="0"/>
              <a:t>Every child has their book marked by teacher, TA peers and self per week.  </a:t>
            </a:r>
          </a:p>
          <a:p>
            <a:pPr marL="0" indent="0">
              <a:buFont typeface="Rage Italic" pitchFamily="66" charset="0"/>
              <a:buNone/>
            </a:pPr>
            <a:endParaRPr lang="en-GB" dirty="0"/>
          </a:p>
          <a:p>
            <a:pPr marL="0" indent="0">
              <a:buFont typeface="Rage Italic" pitchFamily="66" charset="0"/>
              <a:buNone/>
            </a:pPr>
            <a:r>
              <a:rPr lang="en-GB" b="1" u="sng" dirty="0" err="1" smtClean="0"/>
              <a:t>Hillmead</a:t>
            </a:r>
            <a:endParaRPr lang="en-GB" b="1" u="sng" dirty="0" smtClean="0"/>
          </a:p>
          <a:p>
            <a:pPr marL="0" indent="0">
              <a:buFont typeface="Rage Italic" pitchFamily="66" charset="0"/>
              <a:buNone/>
            </a:pPr>
            <a:r>
              <a:rPr lang="en-GB" dirty="0" smtClean="0"/>
              <a:t>All marking completed by Teachers, three teachers per year group. Responding to marking sessions with teacher.</a:t>
            </a:r>
          </a:p>
          <a:p>
            <a:pPr marL="0" indent="0">
              <a:buFont typeface="Rage Italic" pitchFamily="66" charset="0"/>
              <a:buNone/>
            </a:pPr>
            <a:endParaRPr lang="en-GB" dirty="0"/>
          </a:p>
          <a:p>
            <a:pPr marL="0" indent="0">
              <a:buFont typeface="Rage Italic" pitchFamily="66" charset="0"/>
              <a:buNone/>
            </a:pPr>
            <a:r>
              <a:rPr lang="en-GB" b="1" u="sng" dirty="0" smtClean="0"/>
              <a:t>Loughborough</a:t>
            </a:r>
          </a:p>
          <a:p>
            <a:pPr marL="0" indent="0">
              <a:buFont typeface="Rage Italic" pitchFamily="66" charset="0"/>
              <a:buNone/>
            </a:pPr>
            <a:r>
              <a:rPr lang="en-GB" dirty="0" smtClean="0"/>
              <a:t>Intervening conversations with individuals or groups of children, particularly in sets.</a:t>
            </a:r>
          </a:p>
          <a:p>
            <a:pPr marL="0" indent="0">
              <a:buFont typeface="Rage Italic" pitchFamily="66" charset="0"/>
              <a:buNone/>
            </a:pPr>
            <a:r>
              <a:rPr lang="en-GB" dirty="0" smtClean="0"/>
              <a:t>Lots of self-assessment in lessons with sentence starters “I have learned to…” “My next step is…”. (KS2)</a:t>
            </a:r>
          </a:p>
          <a:p>
            <a:pPr marL="0" indent="0">
              <a:buFont typeface="Rage Italic" pitchFamily="66" charset="0"/>
              <a:buNone/>
            </a:pPr>
            <a:r>
              <a:rPr lang="en-GB" dirty="0" smtClean="0"/>
              <a:t>Teacher marking and feedback given to children, who then respond in next session.</a:t>
            </a:r>
          </a:p>
          <a:p>
            <a:pPr marL="0" indent="0">
              <a:buFont typeface="Rage Italic" pitchFamily="66" charset="0"/>
              <a:buNone/>
            </a:pPr>
            <a:r>
              <a:rPr lang="en-GB" dirty="0" smtClean="0"/>
              <a:t>Next step marking in class to allow children to make more progress during lessons. (KS1)</a:t>
            </a:r>
          </a:p>
          <a:p>
            <a:pPr marL="0" indent="0">
              <a:buFont typeface="Rage Italic" pitchFamily="66" charset="0"/>
              <a:buNone/>
            </a:pPr>
            <a:r>
              <a:rPr lang="en-GB" dirty="0" smtClean="0"/>
              <a:t>Oral feedback in the lesson.</a:t>
            </a:r>
          </a:p>
          <a:p>
            <a:pPr marL="0" indent="0">
              <a:buFont typeface="Rage Italic" pitchFamily="66" charset="0"/>
              <a:buNone/>
            </a:pPr>
            <a:endParaRPr lang="en-GB" dirty="0" smtClean="0"/>
          </a:p>
          <a:p>
            <a:pPr marL="0" indent="0">
              <a:buFont typeface="Rage Italic" pitchFamily="66" charset="0"/>
              <a:buNone/>
            </a:pPr>
            <a:endParaRPr lang="en-GB" dirty="0" smtClean="0"/>
          </a:p>
          <a:p>
            <a:pPr marL="0" indent="0">
              <a:buFont typeface="Rage Italic" pitchFamily="66" charset="0"/>
              <a:buNone/>
            </a:pPr>
            <a:endParaRPr lang="en-GB" dirty="0"/>
          </a:p>
          <a:p>
            <a:pPr marL="0" indent="0">
              <a:buFont typeface="Rage Italic" pitchFamily="66" charset="0"/>
              <a:buNone/>
            </a:pPr>
            <a:endParaRPr lang="en-GB" dirty="0" smtClean="0"/>
          </a:p>
          <a:p>
            <a:pPr marL="0" indent="0">
              <a:buFont typeface="Rage Italic" pitchFamily="66" charset="0"/>
              <a:buNone/>
            </a:pPr>
            <a:endParaRPr lang="en-GB" dirty="0"/>
          </a:p>
          <a:p>
            <a:pPr marL="0" indent="0">
              <a:buFont typeface="Rage Italic" pitchFamily="66" charset="0"/>
              <a:buNone/>
            </a:pPr>
            <a:endParaRPr lang="en-GB" dirty="0" smtClean="0"/>
          </a:p>
          <a:p>
            <a:pPr marL="0" indent="0">
              <a:buFont typeface="Rage Italic" pitchFamily="66" charset="0"/>
              <a:buNone/>
            </a:pPr>
            <a:endParaRPr lang="en-GB" dirty="0"/>
          </a:p>
        </p:txBody>
      </p:sp>
      <p:pic>
        <p:nvPicPr>
          <p:cNvPr id="7"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368" y="5529336"/>
            <a:ext cx="1071588" cy="106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203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Marking at Present in BLC</a:t>
            </a:r>
            <a:endParaRPr lang="en-GB" dirty="0"/>
          </a:p>
        </p:txBody>
      </p:sp>
      <p:sp>
        <p:nvSpPr>
          <p:cNvPr id="3" name="Content Placeholder 2"/>
          <p:cNvSpPr>
            <a:spLocks noGrp="1"/>
          </p:cNvSpPr>
          <p:nvPr>
            <p:ph idx="1"/>
          </p:nvPr>
        </p:nvSpPr>
        <p:spPr/>
        <p:txBody>
          <a:bodyPr/>
          <a:lstStyle/>
          <a:p>
            <a:pPr marL="0" indent="0">
              <a:buNone/>
            </a:pPr>
            <a:r>
              <a:rPr lang="en-GB" b="1" dirty="0" smtClean="0"/>
              <a:t>Why </a:t>
            </a:r>
            <a:r>
              <a:rPr lang="en-GB" b="1" dirty="0"/>
              <a:t>do you mark?</a:t>
            </a:r>
          </a:p>
          <a:p>
            <a:pPr lvl="0"/>
            <a:r>
              <a:rPr lang="en-GB" dirty="0"/>
              <a:t>To inform next steps.</a:t>
            </a:r>
          </a:p>
          <a:p>
            <a:pPr lvl="0"/>
            <a:r>
              <a:rPr lang="en-GB" dirty="0"/>
              <a:t>To show children their value</a:t>
            </a:r>
            <a:r>
              <a:rPr lang="en-GB" dirty="0" smtClean="0"/>
              <a:t>!</a:t>
            </a:r>
          </a:p>
          <a:p>
            <a:pPr lvl="0"/>
            <a:r>
              <a:rPr lang="en-GB" dirty="0"/>
              <a:t>So that children receive feedback as to how successful they have been at a task or what their next steps should be.</a:t>
            </a:r>
          </a:p>
          <a:p>
            <a:pPr lvl="0"/>
            <a:r>
              <a:rPr lang="en-GB" dirty="0"/>
              <a:t>To inform my planning and indicates whether children have understood learning.</a:t>
            </a:r>
          </a:p>
          <a:p>
            <a:r>
              <a:rPr lang="en-GB" dirty="0"/>
              <a:t>Because OFSTED will look at it!</a:t>
            </a:r>
          </a:p>
          <a:p>
            <a:pPr lvl="0"/>
            <a:endParaRPr lang="en-GB" dirty="0"/>
          </a:p>
          <a:p>
            <a:endParaRPr lang="en-GB" dirty="0"/>
          </a:p>
        </p:txBody>
      </p:sp>
      <p:pic>
        <p:nvPicPr>
          <p:cNvPr id="4"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980" y="5157192"/>
            <a:ext cx="1444976"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18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Marking at Present in BLC</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b="1" dirty="0"/>
              <a:t>What place does marking have within your overall assessment of the children?</a:t>
            </a:r>
          </a:p>
          <a:p>
            <a:pPr lvl="0"/>
            <a:r>
              <a:rPr lang="en-GB" dirty="0"/>
              <a:t>Mostly used to inform my planning!</a:t>
            </a:r>
          </a:p>
          <a:p>
            <a:pPr lvl="0"/>
            <a:r>
              <a:rPr lang="en-GB" dirty="0"/>
              <a:t>It can contribute to overall assessment particularly when children are able to respond to marking, because then the learning becomes personalised &amp; you are able to extend and give challenge to learning; circumstances and evidence such as this feed into teacher assessment.</a:t>
            </a:r>
          </a:p>
          <a:p>
            <a:pPr lvl="0"/>
            <a:r>
              <a:rPr lang="en-GB" dirty="0"/>
              <a:t> Good for diagnostic marking.</a:t>
            </a:r>
          </a:p>
          <a:p>
            <a:pPr lvl="0"/>
            <a:r>
              <a:rPr lang="en-GB" dirty="0"/>
              <a:t>It can help towards making a judgement of progress.</a:t>
            </a:r>
          </a:p>
          <a:p>
            <a:pPr lvl="0"/>
            <a:r>
              <a:rPr lang="en-GB" dirty="0"/>
              <a:t>Varies from subject to subject.</a:t>
            </a:r>
          </a:p>
          <a:p>
            <a:endParaRPr lang="en-GB" dirty="0"/>
          </a:p>
          <a:p>
            <a:pPr lvl="0"/>
            <a:endParaRPr lang="en-GB" dirty="0"/>
          </a:p>
          <a:p>
            <a:endParaRPr lang="en-GB" dirty="0"/>
          </a:p>
        </p:txBody>
      </p:sp>
      <p:pic>
        <p:nvPicPr>
          <p:cNvPr id="4"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980" y="5157192"/>
            <a:ext cx="1444976"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033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Marking at Present in BLC</a:t>
            </a:r>
            <a:endParaRPr lang="en-GB" dirty="0"/>
          </a:p>
        </p:txBody>
      </p:sp>
      <p:sp>
        <p:nvSpPr>
          <p:cNvPr id="3" name="Content Placeholder 2"/>
          <p:cNvSpPr>
            <a:spLocks noGrp="1"/>
          </p:cNvSpPr>
          <p:nvPr>
            <p:ph idx="1"/>
          </p:nvPr>
        </p:nvSpPr>
        <p:spPr>
          <a:xfrm>
            <a:off x="838200" y="2038388"/>
            <a:ext cx="7694240" cy="4054908"/>
          </a:xfrm>
        </p:spPr>
        <p:txBody>
          <a:bodyPr>
            <a:normAutofit lnSpcReduction="10000"/>
          </a:bodyPr>
          <a:lstStyle/>
          <a:p>
            <a:pPr marL="0" indent="0">
              <a:buNone/>
            </a:pPr>
            <a:r>
              <a:rPr lang="en-GB" b="1" dirty="0"/>
              <a:t>What areas do you mark the most? </a:t>
            </a:r>
          </a:p>
          <a:p>
            <a:pPr lvl="0"/>
            <a:r>
              <a:rPr lang="en-GB" dirty="0"/>
              <a:t>Numeracy, literacy</a:t>
            </a:r>
            <a:r>
              <a:rPr lang="en-GB" dirty="0" smtClean="0"/>
              <a:t>.</a:t>
            </a:r>
          </a:p>
          <a:p>
            <a:pPr marL="0" lvl="0" indent="0">
              <a:buNone/>
            </a:pPr>
            <a:endParaRPr lang="en-GB" dirty="0" smtClean="0"/>
          </a:p>
          <a:p>
            <a:pPr marL="0" indent="0">
              <a:buNone/>
            </a:pPr>
            <a:r>
              <a:rPr lang="en-GB" b="1" dirty="0"/>
              <a:t>When do you mark the most; in class time or after school? </a:t>
            </a:r>
          </a:p>
          <a:p>
            <a:pPr lvl="0"/>
            <a:r>
              <a:rPr lang="en-GB" dirty="0"/>
              <a:t>After school (occasionally at home!)</a:t>
            </a:r>
          </a:p>
          <a:p>
            <a:pPr lvl="0"/>
            <a:r>
              <a:rPr lang="en-GB" dirty="0"/>
              <a:t>Sometimes during the lesson, particularly if children have either completed their work or is struggling.</a:t>
            </a:r>
          </a:p>
          <a:p>
            <a:r>
              <a:rPr lang="en-GB" dirty="0"/>
              <a:t>In maths I can sometimes mark the work of the group that I am working with, during the lesson. </a:t>
            </a:r>
          </a:p>
          <a:p>
            <a:pPr lvl="0"/>
            <a:endParaRPr lang="en-GB" b="1" dirty="0"/>
          </a:p>
          <a:p>
            <a:endParaRPr lang="en-GB" dirty="0"/>
          </a:p>
          <a:p>
            <a:pPr lvl="0"/>
            <a:endParaRPr lang="en-GB" dirty="0"/>
          </a:p>
          <a:p>
            <a:endParaRPr lang="en-GB" dirty="0"/>
          </a:p>
        </p:txBody>
      </p:sp>
      <p:pic>
        <p:nvPicPr>
          <p:cNvPr id="4"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980" y="5157192"/>
            <a:ext cx="1444976"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063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Marking at Present in BLC</a:t>
            </a:r>
            <a:endParaRPr lang="en-GB" dirty="0"/>
          </a:p>
        </p:txBody>
      </p:sp>
      <p:sp>
        <p:nvSpPr>
          <p:cNvPr id="3" name="Content Placeholder 2"/>
          <p:cNvSpPr>
            <a:spLocks noGrp="1"/>
          </p:cNvSpPr>
          <p:nvPr>
            <p:ph idx="1"/>
          </p:nvPr>
        </p:nvSpPr>
        <p:spPr>
          <a:xfrm>
            <a:off x="838200" y="2038388"/>
            <a:ext cx="7694240" cy="4054908"/>
          </a:xfrm>
        </p:spPr>
        <p:txBody>
          <a:bodyPr>
            <a:normAutofit/>
          </a:bodyPr>
          <a:lstStyle/>
          <a:p>
            <a:pPr marL="0" indent="0">
              <a:buNone/>
            </a:pPr>
            <a:r>
              <a:rPr lang="en-GB" b="1" dirty="0" smtClean="0"/>
              <a:t>What types if marking do you incorporate into your assessment; teacher, TA, peer or self? </a:t>
            </a:r>
          </a:p>
          <a:p>
            <a:pPr lvl="0"/>
            <a:r>
              <a:rPr lang="en-GB" dirty="0" smtClean="0"/>
              <a:t>All of the above!</a:t>
            </a:r>
          </a:p>
          <a:p>
            <a:r>
              <a:rPr lang="en-GB" dirty="0"/>
              <a:t>Mainly teacher and self assessments.</a:t>
            </a:r>
          </a:p>
          <a:p>
            <a:pPr lvl="0"/>
            <a:endParaRPr lang="en-GB" dirty="0" smtClean="0"/>
          </a:p>
          <a:p>
            <a:pPr lvl="0"/>
            <a:endParaRPr lang="en-GB" b="1" dirty="0" smtClean="0"/>
          </a:p>
          <a:p>
            <a:endParaRPr lang="en-GB" dirty="0" smtClean="0"/>
          </a:p>
          <a:p>
            <a:pPr lvl="0"/>
            <a:endParaRPr lang="en-GB" dirty="0" smtClean="0"/>
          </a:p>
          <a:p>
            <a:endParaRPr lang="en-GB" dirty="0"/>
          </a:p>
        </p:txBody>
      </p:sp>
      <p:pic>
        <p:nvPicPr>
          <p:cNvPr id="4"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980" y="5157192"/>
            <a:ext cx="1444976"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816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Marking at Present in BLC</a:t>
            </a:r>
            <a:endParaRPr lang="en-GB" dirty="0"/>
          </a:p>
        </p:txBody>
      </p:sp>
      <p:sp>
        <p:nvSpPr>
          <p:cNvPr id="3" name="Content Placeholder 2"/>
          <p:cNvSpPr>
            <a:spLocks noGrp="1"/>
          </p:cNvSpPr>
          <p:nvPr>
            <p:ph idx="1"/>
          </p:nvPr>
        </p:nvSpPr>
        <p:spPr>
          <a:xfrm>
            <a:off x="568161" y="1628800"/>
            <a:ext cx="7694240" cy="4054908"/>
          </a:xfrm>
        </p:spPr>
        <p:txBody>
          <a:bodyPr>
            <a:normAutofit/>
          </a:bodyPr>
          <a:lstStyle/>
          <a:p>
            <a:pPr marL="0" indent="0">
              <a:buNone/>
            </a:pPr>
            <a:r>
              <a:rPr lang="en-GB" b="1" dirty="0"/>
              <a:t>Do you feel marking is an effective assessment tool and use of your time?</a:t>
            </a:r>
          </a:p>
          <a:p>
            <a:pPr lvl="0"/>
            <a:r>
              <a:rPr lang="en-GB" dirty="0"/>
              <a:t>If it is completed in a timely manner, so that children can respond and see it, and you can assess learning, then yes.</a:t>
            </a:r>
          </a:p>
          <a:p>
            <a:pPr lvl="0"/>
            <a:r>
              <a:rPr lang="en-GB" dirty="0"/>
              <a:t>If it is related back to children’s targets and they get a chance to check targets against the work they’ve completed, then it can be extremely helpful.</a:t>
            </a:r>
          </a:p>
          <a:p>
            <a:pPr lvl="0"/>
            <a:r>
              <a:rPr lang="en-GB" dirty="0"/>
              <a:t>Deep marking of specific work is effective; but marking of every piece to the same level isn’t</a:t>
            </a:r>
            <a:r>
              <a:rPr lang="en-GB" dirty="0" smtClean="0"/>
              <a:t>.</a:t>
            </a:r>
          </a:p>
          <a:p>
            <a:pPr lvl="0"/>
            <a:endParaRPr lang="en-GB" dirty="0"/>
          </a:p>
          <a:p>
            <a:pPr marL="0" lvl="0" indent="0">
              <a:buNone/>
            </a:pPr>
            <a:endParaRPr lang="en-GB" dirty="0" smtClean="0"/>
          </a:p>
          <a:p>
            <a:pPr lvl="0"/>
            <a:endParaRPr lang="en-GB" b="1" dirty="0" smtClean="0"/>
          </a:p>
          <a:p>
            <a:endParaRPr lang="en-GB" dirty="0" smtClean="0"/>
          </a:p>
          <a:p>
            <a:pPr lvl="0"/>
            <a:endParaRPr lang="en-GB" dirty="0" smtClean="0"/>
          </a:p>
          <a:p>
            <a:endParaRPr lang="en-GB" dirty="0"/>
          </a:p>
        </p:txBody>
      </p:sp>
      <p:pic>
        <p:nvPicPr>
          <p:cNvPr id="4"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980" y="5157192"/>
            <a:ext cx="1444976"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922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Marking at Present in BLC</a:t>
            </a:r>
            <a:endParaRPr lang="en-GB" dirty="0"/>
          </a:p>
        </p:txBody>
      </p:sp>
      <p:sp>
        <p:nvSpPr>
          <p:cNvPr id="3" name="Content Placeholder 2"/>
          <p:cNvSpPr>
            <a:spLocks noGrp="1"/>
          </p:cNvSpPr>
          <p:nvPr>
            <p:ph idx="1"/>
          </p:nvPr>
        </p:nvSpPr>
        <p:spPr>
          <a:xfrm>
            <a:off x="568161" y="1628800"/>
            <a:ext cx="7694240" cy="4054908"/>
          </a:xfrm>
        </p:spPr>
        <p:txBody>
          <a:bodyPr>
            <a:normAutofit lnSpcReduction="10000"/>
          </a:bodyPr>
          <a:lstStyle/>
          <a:p>
            <a:pPr marL="0" lvl="0" indent="0">
              <a:buNone/>
            </a:pPr>
            <a:r>
              <a:rPr lang="en-GB" b="1" dirty="0" smtClean="0"/>
              <a:t>Do you feel marking is an effective assessment tool and use of your time?</a:t>
            </a:r>
          </a:p>
          <a:p>
            <a:pPr lvl="0"/>
            <a:r>
              <a:rPr lang="en-GB" dirty="0" smtClean="0"/>
              <a:t>Sometimes</a:t>
            </a:r>
            <a:r>
              <a:rPr lang="en-GB" dirty="0"/>
              <a:t>, I find looking at their work is more important than marking to plan next steps &amp; interventions </a:t>
            </a:r>
            <a:r>
              <a:rPr lang="en-GB" dirty="0" err="1"/>
              <a:t>e.g</a:t>
            </a:r>
            <a:r>
              <a:rPr lang="en-GB" dirty="0"/>
              <a:t> who needs to work with an adult or what gaps to fill. I do think I could use more visuals e.g. stickers, stars, smiley s rather than writing comments. (Year 2)</a:t>
            </a:r>
          </a:p>
          <a:p>
            <a:pPr lvl="0"/>
            <a:r>
              <a:rPr lang="en-GB" dirty="0"/>
              <a:t>In Year One it can be meaningless, particularly if a child can’t read it and you can’t get the chance to read it to them.</a:t>
            </a:r>
          </a:p>
          <a:p>
            <a:pPr lvl="0"/>
            <a:endParaRPr lang="en-GB" dirty="0"/>
          </a:p>
          <a:p>
            <a:pPr marL="0" lvl="0" indent="0">
              <a:buNone/>
            </a:pPr>
            <a:endParaRPr lang="en-GB" dirty="0" smtClean="0"/>
          </a:p>
          <a:p>
            <a:pPr lvl="0"/>
            <a:endParaRPr lang="en-GB" b="1" dirty="0" smtClean="0"/>
          </a:p>
          <a:p>
            <a:endParaRPr lang="en-GB" dirty="0" smtClean="0"/>
          </a:p>
          <a:p>
            <a:pPr lvl="0"/>
            <a:endParaRPr lang="en-GB" dirty="0" smtClean="0"/>
          </a:p>
          <a:p>
            <a:endParaRPr lang="en-GB" dirty="0"/>
          </a:p>
        </p:txBody>
      </p:sp>
      <p:pic>
        <p:nvPicPr>
          <p:cNvPr id="4"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980" y="5157192"/>
            <a:ext cx="1444976"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104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2.gstatic.com/images?q=tbn:ANd9GcSVc4N5dzn2_f8HHtwcndszNbU5llVeIAWQGSjVrWIW6YUj_XM2:4.bp.blogspot.com/-7PMz47QtU7A/UkCuGAYSLQI/AAAAAAAAA1E/HjfL_0ggzAs/s1600/Marking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980" y="5157192"/>
            <a:ext cx="1444976"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t>Marking – an overview</a:t>
            </a:r>
            <a:endParaRPr lang="en-GB" dirty="0"/>
          </a:p>
        </p:txBody>
      </p:sp>
      <p:sp>
        <p:nvSpPr>
          <p:cNvPr id="3" name="Content Placeholder 2"/>
          <p:cNvSpPr>
            <a:spLocks noGrp="1"/>
          </p:cNvSpPr>
          <p:nvPr>
            <p:ph idx="1"/>
          </p:nvPr>
        </p:nvSpPr>
        <p:spPr>
          <a:xfrm>
            <a:off x="827584" y="1700808"/>
            <a:ext cx="7467600" cy="3951337"/>
          </a:xfrm>
        </p:spPr>
        <p:txBody>
          <a:bodyPr>
            <a:normAutofit fontScale="55000" lnSpcReduction="20000"/>
          </a:bodyPr>
          <a:lstStyle/>
          <a:p>
            <a:pPr marL="0" indent="0">
              <a:buNone/>
            </a:pPr>
            <a:r>
              <a:rPr lang="en-GB" b="1" u="sng" dirty="0" smtClean="0"/>
              <a:t>After Class Marking/Peer and Self Marking</a:t>
            </a:r>
          </a:p>
          <a:p>
            <a:pPr marL="0" indent="0">
              <a:buNone/>
            </a:pPr>
            <a:endParaRPr lang="en-GB" b="1" u="sng" dirty="0" smtClean="0"/>
          </a:p>
          <a:p>
            <a:pPr marL="0" indent="0">
              <a:buNone/>
            </a:pPr>
            <a:r>
              <a:rPr lang="en-GB" b="1" u="sng" dirty="0" smtClean="0"/>
              <a:t>Loughborough</a:t>
            </a:r>
          </a:p>
          <a:p>
            <a:pPr marL="0" indent="0">
              <a:buNone/>
            </a:pPr>
            <a:r>
              <a:rPr lang="en-GB" dirty="0" smtClean="0"/>
              <a:t>More detailed marking for extended writing with a focus on redrafting and editing (KS2).</a:t>
            </a:r>
          </a:p>
          <a:p>
            <a:pPr marL="0" indent="0">
              <a:buNone/>
            </a:pPr>
            <a:r>
              <a:rPr lang="en-GB" dirty="0" smtClean="0"/>
              <a:t>Marking informs planning; whether to move on to the next topic or continue (KS1).</a:t>
            </a:r>
          </a:p>
          <a:p>
            <a:pPr marL="0" indent="0">
              <a:buNone/>
            </a:pPr>
            <a:endParaRPr lang="en-GB" dirty="0" smtClean="0"/>
          </a:p>
          <a:p>
            <a:pPr marL="0" indent="0">
              <a:buNone/>
            </a:pPr>
            <a:endParaRPr lang="en-GB" dirty="0"/>
          </a:p>
          <a:p>
            <a:pPr marL="0" indent="0">
              <a:buNone/>
            </a:pPr>
            <a:r>
              <a:rPr lang="en-GB" b="1" u="sng" dirty="0" err="1" smtClean="0"/>
              <a:t>Hillmead</a:t>
            </a:r>
            <a:r>
              <a:rPr lang="en-GB" b="1" u="sng" dirty="0" smtClean="0"/>
              <a:t> </a:t>
            </a:r>
          </a:p>
          <a:p>
            <a:pPr marL="0" indent="0">
              <a:buNone/>
            </a:pPr>
            <a:r>
              <a:rPr lang="en-GB" dirty="0" smtClean="0"/>
              <a:t>After double-write and double-maths lessons, children are set next steps based on individual targets.</a:t>
            </a:r>
          </a:p>
          <a:p>
            <a:pPr marL="0" indent="0">
              <a:buNone/>
            </a:pPr>
            <a:r>
              <a:rPr lang="en-GB" dirty="0" smtClean="0"/>
              <a:t>Children redraft writing with edited parts.</a:t>
            </a:r>
          </a:p>
          <a:p>
            <a:pPr marL="0" indent="0">
              <a:buNone/>
            </a:pPr>
            <a:r>
              <a:rPr lang="en-GB" dirty="0" smtClean="0"/>
              <a:t>Sentence starters given to children to self and peer assess their work from KS1, so they are fluent and confident by KS2 in assessing work.</a:t>
            </a:r>
          </a:p>
          <a:p>
            <a:pPr marL="0" indent="0">
              <a:buNone/>
            </a:pPr>
            <a:endParaRPr lang="en-GB" dirty="0"/>
          </a:p>
          <a:p>
            <a:pPr marL="0" indent="0">
              <a:buNone/>
            </a:pPr>
            <a:r>
              <a:rPr lang="en-GB" b="1" u="sng" dirty="0" smtClean="0"/>
              <a:t>Christ Church </a:t>
            </a:r>
          </a:p>
          <a:p>
            <a:pPr marL="0" indent="0">
              <a:buNone/>
            </a:pPr>
            <a:r>
              <a:rPr lang="en-GB" dirty="0" smtClean="0"/>
              <a:t>Detailed next steps; pushing children on to redraft, rethink and edit work to continue progress.</a:t>
            </a:r>
          </a:p>
          <a:p>
            <a:pPr marL="0" indent="0">
              <a:buNone/>
            </a:pPr>
            <a:endParaRPr lang="en-GB" dirty="0"/>
          </a:p>
          <a:p>
            <a:pPr marL="0" indent="0">
              <a:buNone/>
            </a:pPr>
            <a:r>
              <a:rPr lang="en-GB" b="1" u="sng" dirty="0" smtClean="0"/>
              <a:t>St John’s Angell Town</a:t>
            </a:r>
          </a:p>
          <a:p>
            <a:pPr marL="0" indent="0">
              <a:buNone/>
            </a:pPr>
            <a:r>
              <a:rPr lang="en-GB" dirty="0" smtClean="0"/>
              <a:t>After school marking in KS1, give children time to respond to marking. Use of sticky note tabs to show children where to respond.</a:t>
            </a:r>
          </a:p>
          <a:p>
            <a:pPr marL="0" indent="0">
              <a:buNone/>
            </a:pPr>
            <a:endParaRPr lang="en-GB" dirty="0"/>
          </a:p>
        </p:txBody>
      </p:sp>
    </p:spTree>
    <p:extLst>
      <p:ext uri="{BB962C8B-B14F-4D97-AF65-F5344CB8AC3E}">
        <p14:creationId xmlns:p14="http://schemas.microsoft.com/office/powerpoint/2010/main" val="288089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041440" cy="1442674"/>
          </a:xfrm>
        </p:spPr>
        <p:txBody>
          <a:bodyPr/>
          <a:lstStyle/>
          <a:p>
            <a:r>
              <a:rPr lang="en-GB" dirty="0" smtClean="0"/>
              <a:t>What have we learned?</a:t>
            </a:r>
            <a:endParaRPr lang="en-GB" dirty="0"/>
          </a:p>
        </p:txBody>
      </p:sp>
      <p:sp>
        <p:nvSpPr>
          <p:cNvPr id="4" name="Content Placeholder 3"/>
          <p:cNvSpPr>
            <a:spLocks noGrp="1"/>
          </p:cNvSpPr>
          <p:nvPr>
            <p:ph idx="1"/>
          </p:nvPr>
        </p:nvSpPr>
        <p:spPr>
          <a:xfrm>
            <a:off x="827584" y="1556792"/>
            <a:ext cx="7467600" cy="3951337"/>
          </a:xfrm>
        </p:spPr>
        <p:txBody>
          <a:bodyPr/>
          <a:lstStyle/>
          <a:p>
            <a:r>
              <a:rPr lang="en-GB" dirty="0" smtClean="0"/>
              <a:t>Next steps within a lesson </a:t>
            </a:r>
            <a:r>
              <a:rPr lang="en-GB" b="1" i="1" dirty="0" smtClean="0"/>
              <a:t>with the child</a:t>
            </a:r>
          </a:p>
          <a:p>
            <a:r>
              <a:rPr lang="en-GB" dirty="0" smtClean="0"/>
              <a:t>More peer marking with </a:t>
            </a:r>
            <a:r>
              <a:rPr lang="en-GB" b="1" i="1" dirty="0" smtClean="0"/>
              <a:t>given sentence starters/talk frames</a:t>
            </a:r>
          </a:p>
          <a:p>
            <a:r>
              <a:rPr lang="en-GB" b="1" i="1" dirty="0" smtClean="0"/>
              <a:t>Recording</a:t>
            </a:r>
            <a:r>
              <a:rPr lang="en-GB" dirty="0" smtClean="0"/>
              <a:t> interventions within lessons</a:t>
            </a:r>
          </a:p>
          <a:p>
            <a:r>
              <a:rPr lang="en-GB" dirty="0" smtClean="0"/>
              <a:t>Useful being able to go to another setting</a:t>
            </a:r>
          </a:p>
          <a:p>
            <a:r>
              <a:rPr lang="en-GB" dirty="0" smtClean="0"/>
              <a:t>More self-marking is useful to allow children to take ownership over their learning</a:t>
            </a:r>
          </a:p>
          <a:p>
            <a:r>
              <a:rPr lang="en-GB" dirty="0" smtClean="0"/>
              <a:t>Ensure that all staff are aware of up-to-date polices </a:t>
            </a:r>
          </a:p>
          <a:p>
            <a:endParaRPr lang="en-GB" dirty="0" smtClean="0"/>
          </a:p>
          <a:p>
            <a:endParaRPr lang="en-GB" dirty="0"/>
          </a:p>
        </p:txBody>
      </p:sp>
      <p:pic>
        <p:nvPicPr>
          <p:cNvPr id="2050" name="Picture 2" descr="http://t0.gstatic.com/images?q=tbn:ANd9GcRCmDjkL8XYw7WZ-OGxF-JkQTe9Sw8Ho0jMq6LLbjfo-KIgqctO:rack.2.mshcdn.com/media/ZgkyMDEyLzEyLzA0L2VjLzNzb2NpYWxsZWFyLmRtaC5qcGcKcAl0aHVtYgkxMjAweDYyNyMKZQlqcGc/f4516c15/a77/3-social-learning-trends-to-watch-in-2012-c84d53427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5157192"/>
            <a:ext cx="2616553"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688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Henry Cavendish - </a:t>
            </a:r>
            <a:endParaRPr lang="en-GB" dirty="0"/>
          </a:p>
        </p:txBody>
      </p:sp>
      <p:sp>
        <p:nvSpPr>
          <p:cNvPr id="3" name="Content Placeholder 2"/>
          <p:cNvSpPr>
            <a:spLocks noGrp="1"/>
          </p:cNvSpPr>
          <p:nvPr>
            <p:ph idx="1"/>
          </p:nvPr>
        </p:nvSpPr>
        <p:spPr>
          <a:xfrm>
            <a:off x="611560" y="1556792"/>
            <a:ext cx="7992888" cy="4752528"/>
          </a:xfrm>
        </p:spPr>
        <p:txBody>
          <a:bodyPr>
            <a:normAutofit fontScale="85000" lnSpcReduction="10000"/>
          </a:bodyPr>
          <a:lstStyle/>
          <a:p>
            <a:r>
              <a:rPr lang="en-GB" dirty="0"/>
              <a:t>Have generic target sheets at the front of Maths/ English </a:t>
            </a:r>
            <a:r>
              <a:rPr lang="en-GB" dirty="0" smtClean="0"/>
              <a:t>books and work </a:t>
            </a:r>
            <a:r>
              <a:rPr lang="en-GB" dirty="0"/>
              <a:t>towards these and teacher's tick off when they feel secure. </a:t>
            </a:r>
          </a:p>
          <a:p>
            <a:r>
              <a:rPr lang="en-GB" dirty="0"/>
              <a:t>Teacher's must mark all Maths, English, Homework and Topic (although topic is less thorough and only requires minimal feedback)</a:t>
            </a:r>
          </a:p>
          <a:p>
            <a:r>
              <a:rPr lang="en-GB" dirty="0"/>
              <a:t>Children respond to marking in purple pen from KS1-KS2. </a:t>
            </a:r>
          </a:p>
          <a:p>
            <a:r>
              <a:rPr lang="en-GB" dirty="0"/>
              <a:t>Response to marking is planned into the school day, usually prior to the next </a:t>
            </a:r>
            <a:r>
              <a:rPr lang="en-GB" dirty="0" smtClean="0"/>
              <a:t>lesson</a:t>
            </a:r>
          </a:p>
          <a:p>
            <a:r>
              <a:rPr lang="en-GB" dirty="0" smtClean="0"/>
              <a:t>They </a:t>
            </a:r>
            <a:r>
              <a:rPr lang="en-GB" dirty="0"/>
              <a:t>don't let TA's mark and strongly disagree with this as a principle</a:t>
            </a:r>
            <a:r>
              <a:rPr lang="en-GB" dirty="0" smtClean="0"/>
              <a:t>.</a:t>
            </a:r>
            <a:endParaRPr lang="en-GB" dirty="0"/>
          </a:p>
          <a:p>
            <a:r>
              <a:rPr lang="en-GB" dirty="0" smtClean="0"/>
              <a:t>The </a:t>
            </a:r>
            <a:r>
              <a:rPr lang="en-GB" dirty="0"/>
              <a:t>children have a post it note with a target that the pupil wants to achieve. They move this along the pages of their book and then replace when they perceive they have met it. The teacher doesn't necessarily sign this off. </a:t>
            </a:r>
          </a:p>
          <a:p>
            <a:r>
              <a:rPr lang="en-GB" dirty="0"/>
              <a:t>Peer marking and self marking also take place although most teacher marking was most evident. </a:t>
            </a:r>
          </a:p>
          <a:p>
            <a:endParaRPr lang="en-GB" dirty="0"/>
          </a:p>
        </p:txBody>
      </p:sp>
    </p:spTree>
    <p:extLst>
      <p:ext uri="{BB962C8B-B14F-4D97-AF65-F5344CB8AC3E}">
        <p14:creationId xmlns:p14="http://schemas.microsoft.com/office/powerpoint/2010/main" val="69985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a:t>
            </a:r>
            <a:endParaRPr lang="en-GB" dirty="0"/>
          </a:p>
        </p:txBody>
      </p:sp>
      <p:sp>
        <p:nvSpPr>
          <p:cNvPr id="3" name="Content Placeholder 2"/>
          <p:cNvSpPr>
            <a:spLocks noGrp="1"/>
          </p:cNvSpPr>
          <p:nvPr>
            <p:ph idx="1"/>
          </p:nvPr>
        </p:nvSpPr>
        <p:spPr/>
        <p:txBody>
          <a:bodyPr/>
          <a:lstStyle/>
          <a:p>
            <a:r>
              <a:rPr lang="en-GB" dirty="0" smtClean="0"/>
              <a:t>Visits later on in the year, to see the effect of what we’ve taken from each other’s schools</a:t>
            </a:r>
          </a:p>
          <a:p>
            <a:r>
              <a:rPr lang="en-GB" dirty="0" smtClean="0"/>
              <a:t>Members of task force to feedback in a staff meeting?</a:t>
            </a:r>
            <a:endParaRPr lang="en-GB" dirty="0"/>
          </a:p>
        </p:txBody>
      </p:sp>
    </p:spTree>
    <p:extLst>
      <p:ext uri="{BB962C8B-B14F-4D97-AF65-F5344CB8AC3E}">
        <p14:creationId xmlns:p14="http://schemas.microsoft.com/office/powerpoint/2010/main" val="23115115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for Future</a:t>
            </a:r>
            <a:endParaRPr lang="en-GB" dirty="0"/>
          </a:p>
        </p:txBody>
      </p:sp>
      <p:sp>
        <p:nvSpPr>
          <p:cNvPr id="3" name="Content Placeholder 2"/>
          <p:cNvSpPr>
            <a:spLocks noGrp="1"/>
          </p:cNvSpPr>
          <p:nvPr>
            <p:ph idx="1"/>
          </p:nvPr>
        </p:nvSpPr>
        <p:spPr/>
        <p:txBody>
          <a:bodyPr/>
          <a:lstStyle/>
          <a:p>
            <a:r>
              <a:rPr lang="en-GB" dirty="0" smtClean="0"/>
              <a:t>Do we need to provide TAs with more training to mark confidently? </a:t>
            </a:r>
            <a:endParaRPr lang="en-GB" dirty="0"/>
          </a:p>
          <a:p>
            <a:r>
              <a:rPr lang="en-GB" dirty="0" smtClean="0"/>
              <a:t>Evidence of Intervention – who is the evidence for?</a:t>
            </a:r>
          </a:p>
          <a:p>
            <a:r>
              <a:rPr lang="en-GB" dirty="0" smtClean="0"/>
              <a:t>The pressures of KS1 vs KS2 marking – what is the difference?</a:t>
            </a:r>
          </a:p>
          <a:p>
            <a:endParaRPr lang="en-GB" dirty="0"/>
          </a:p>
          <a:p>
            <a:endParaRPr lang="en-GB" dirty="0"/>
          </a:p>
        </p:txBody>
      </p:sp>
      <p:pic>
        <p:nvPicPr>
          <p:cNvPr id="1026" name="Picture 2" descr="http://t0.gstatic.com/images?q=tbn:ANd9GcRp_abpycyQO9qYFO_FU6La-IxgWcXZw1KnMekq3cg-8gBVlwjZ:blog.intuyuconsulting.com.au/wp-content/uploads/2013/06/Stop-Thinkin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9019" y="4149080"/>
            <a:ext cx="2376263"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0429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TC101790492[[fn=Sketchbook]]</Template>
  <TotalTime>64</TotalTime>
  <Words>1014</Words>
  <Application>Microsoft Office PowerPoint</Application>
  <PresentationFormat>On-screen Show (4:3)</PresentationFormat>
  <Paragraphs>121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Sketchbook</vt:lpstr>
      <vt:lpstr>Marking and Feedback</vt:lpstr>
      <vt:lpstr>Who was involved?</vt:lpstr>
      <vt:lpstr>Marking – an overview</vt:lpstr>
      <vt:lpstr>Marking at Present in BLC</vt:lpstr>
      <vt:lpstr>Marking at Present in BLC</vt:lpstr>
      <vt:lpstr>Marking at Present in BLC</vt:lpstr>
      <vt:lpstr>Marking at Present in BLC</vt:lpstr>
      <vt:lpstr>Marking at Present in BLC</vt:lpstr>
      <vt:lpstr>Marking at Present in BLC</vt:lpstr>
      <vt:lpstr>Marking – an overview</vt:lpstr>
      <vt:lpstr>What have we learned?</vt:lpstr>
      <vt:lpstr>Henry Cavendish - </vt:lpstr>
      <vt:lpstr>Next Steps</vt:lpstr>
      <vt:lpstr>Questions for Future</vt:lpstr>
    </vt:vector>
  </TitlesOfParts>
  <Company>RM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Marking and Feedback</dc:title>
  <dc:creator>hmilton</dc:creator>
  <cp:lastModifiedBy>JSmith</cp:lastModifiedBy>
  <cp:revision>8</cp:revision>
  <dcterms:created xsi:type="dcterms:W3CDTF">2014-11-13T16:09:52Z</dcterms:created>
  <dcterms:modified xsi:type="dcterms:W3CDTF">2014-11-25T08:06:57Z</dcterms:modified>
</cp:coreProperties>
</file>